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4" r:id="rId3"/>
    <p:sldId id="287" r:id="rId4"/>
    <p:sldId id="266" r:id="rId5"/>
    <p:sldId id="285" r:id="rId6"/>
    <p:sldId id="269" r:id="rId7"/>
    <p:sldId id="272" r:id="rId8"/>
    <p:sldId id="271" r:id="rId9"/>
    <p:sldId id="273" r:id="rId10"/>
    <p:sldId id="274" r:id="rId11"/>
    <p:sldId id="270" r:id="rId12"/>
    <p:sldId id="288" r:id="rId13"/>
    <p:sldId id="283" r:id="rId14"/>
    <p:sldId id="268" r:id="rId15"/>
    <p:sldId id="289" r:id="rId16"/>
    <p:sldId id="290" r:id="rId17"/>
    <p:sldId id="291" r:id="rId18"/>
    <p:sldId id="276" r:id="rId19"/>
    <p:sldId id="277" r:id="rId20"/>
    <p:sldId id="278" r:id="rId21"/>
    <p:sldId id="292" r:id="rId22"/>
    <p:sldId id="282" r:id="rId23"/>
    <p:sldId id="281" r:id="rId24"/>
    <p:sldId id="280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iliotopoulou Maria" initials="SM" lastIdx="1" clrIdx="0">
    <p:extLst>
      <p:ext uri="{19B8F6BF-5375-455C-9EA6-DF929625EA0E}">
        <p15:presenceInfo xmlns:p15="http://schemas.microsoft.com/office/powerpoint/2012/main" userId="S-1-5-21-1956440783-1898187114-1232218727-12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52B34E-EC3E-49D9-BD8C-41D2E5DDF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1E8EE62-91AB-4BD8-9CAB-27C4550E5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813E21-83F7-4B4F-8370-F498F5D1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9F89-F900-4018-85F6-F7AC541C5521}" type="datetimeFigureOut">
              <a:rPr lang="el-GR" smtClean="0"/>
              <a:t>25/9/2021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C546F85-9892-462F-9FA9-86A31AE5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CBEB28-AFF1-40B6-A42C-7F182D98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580A-04AB-499B-AE02-B3C3F2AA7B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655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EFCA06-95DB-4C5B-B82E-C93D7123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4CCEC0C-556E-461C-A5D4-D6A0724C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7E1DFA-D670-4DE6-A583-21BBF74B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9F89-F900-4018-85F6-F7AC541C5521}" type="datetimeFigureOut">
              <a:rPr lang="el-GR" smtClean="0"/>
              <a:t>25/9/2021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1EE0BC-6ECA-4D78-8D22-26211C21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71D171A-53E8-4BF2-8CEC-70EF233C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580A-04AB-499B-AE02-B3C3F2AA7B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92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5A95B05-0F31-435B-BFD4-932242B4C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23756DA-D3BC-4EB9-8A4F-88ADC445E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803709A-906E-4C8D-9F85-A8B074B6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9F89-F900-4018-85F6-F7AC541C5521}" type="datetimeFigureOut">
              <a:rPr lang="el-GR" smtClean="0"/>
              <a:t>25/9/2021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B09399F-9869-46CA-B92E-457B7427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C5BAA14-032C-47BD-9BBB-D2BD56BE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580A-04AB-499B-AE02-B3C3F2AA7B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95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1499B3-5ACF-4A15-A413-7244ED86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F0B4009-5F9E-464F-B275-A3F58BE45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8DF804-FBB7-434D-B51C-3C442143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9F89-F900-4018-85F6-F7AC541C5521}" type="datetimeFigureOut">
              <a:rPr lang="el-GR" smtClean="0"/>
              <a:t>25/9/2021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9890A9A-4AD5-49E4-BB4E-B3DA9AF2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D56186F-4371-494C-8AAB-054CDCC5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580A-04AB-499B-AE02-B3C3F2AA7B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05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2D3AEB-356A-4CE4-A0D8-2C7E85CB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612F2C-A38E-4941-B7CD-957064EBF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A701C1-1E6D-4689-AEC0-96298AD9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9F89-F900-4018-85F6-F7AC541C5521}" type="datetimeFigureOut">
              <a:rPr lang="el-GR" smtClean="0"/>
              <a:t>25/9/2021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982224-851C-4181-9661-6FE3F8BAF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2E82821-A4B0-480D-BD00-2F1CA61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580A-04AB-499B-AE02-B3C3F2AA7B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84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03ADF0-7518-42D6-A573-6DC141B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034059-227E-4EFC-ABE9-65D647A25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39D2CB2-C233-4AAA-B139-1DABF67B5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B18B145-3CBC-426D-AAEC-0EE5738F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9F89-F900-4018-85F6-F7AC541C5521}" type="datetimeFigureOut">
              <a:rPr lang="el-GR" smtClean="0"/>
              <a:t>25/9/2021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52130E2-F1CD-4A09-8881-B7B944F0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49F470D-C38A-46BC-925C-43205F29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580A-04AB-499B-AE02-B3C3F2AA7B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104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19DE07-9929-467E-9AC1-88126155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A2CA88F-DAD0-461E-8471-174D06C2E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5757EDD-D153-402C-AB58-A16676FA0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534A3A3-8E21-4507-BF22-0EC63C20F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623970-E2C7-4D00-8BFC-D23355186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5CF171E-A11A-4486-977F-74CF1D9C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9F89-F900-4018-85F6-F7AC541C5521}" type="datetimeFigureOut">
              <a:rPr lang="el-GR" smtClean="0"/>
              <a:t>25/9/2021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0E326E4-B358-4E22-8531-1E6B41C3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BCDEDCD-53C4-4D0C-953D-5FB07A5A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580A-04AB-499B-AE02-B3C3F2AA7B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452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40672F-3557-439B-AC48-A71BA939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769F455-FB5C-46FC-A97A-56A8B8E4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9F89-F900-4018-85F6-F7AC541C5521}" type="datetimeFigureOut">
              <a:rPr lang="el-GR" smtClean="0"/>
              <a:t>25/9/2021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2A339F8-1935-4A62-804B-223FED91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27595C4-2FC0-472E-96F3-771D0632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580A-04AB-499B-AE02-B3C3F2AA7B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847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0EC5E148-A59C-4E79-A1A0-E8460EAC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9F89-F900-4018-85F6-F7AC541C5521}" type="datetimeFigureOut">
              <a:rPr lang="el-GR" smtClean="0"/>
              <a:t>25/9/2021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546336E-8880-413C-A0C8-519EF215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6C1B493-4165-4B8E-B73D-DF5784F5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580A-04AB-499B-AE02-B3C3F2AA7B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899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DDCB33-BE2A-40CC-BA88-43DBC9E1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FFA600-8779-4CDC-B3B4-E61FAC509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B76FCD1-C15A-4FDD-B554-F85CE806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E3ED89A-985B-467C-A980-72BE77F7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9F89-F900-4018-85F6-F7AC541C5521}" type="datetimeFigureOut">
              <a:rPr lang="el-GR" smtClean="0"/>
              <a:t>25/9/2021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4006875-672E-4CD7-AC4A-9AFE3C5F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9D0D7BE-2BA0-450B-819E-E872A2FE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580A-04AB-499B-AE02-B3C3F2AA7B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09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3D61BF-8BAE-4EF1-8FFA-23659A3D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BAF7140-3D1F-4907-BE1B-89AD3A0BA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FC8A099-7058-4F6A-95A8-E03E19B58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B13C37B-ACFC-4B8C-B764-D7AE1947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9F89-F900-4018-85F6-F7AC541C5521}" type="datetimeFigureOut">
              <a:rPr lang="el-GR" smtClean="0"/>
              <a:t>25/9/2021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5E4DCD8-FDA2-4F61-A97C-FDB63006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FBE081E-8189-4741-BB9E-614DF6F2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580A-04AB-499B-AE02-B3C3F2AA7B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971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415401B-7FD3-417A-A231-11AC22D56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4C34F01-3860-4F53-A72C-7D5B9F5F2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64C3E0-88AA-4DFF-AB50-586592D13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9F89-F900-4018-85F6-F7AC541C5521}" type="datetimeFigureOut">
              <a:rPr lang="el-GR" smtClean="0"/>
              <a:t>25/9/2021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37BA7C-1BF7-4FF2-B5A5-049013485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FDFE07-6AE1-40DD-B17A-6E51958C9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8580A-04AB-499B-AE02-B3C3F2AA7B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3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56DB2B-5A13-433A-8AED-4CF779B5A8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dirty="0">
                <a:solidFill>
                  <a:srgbClr val="002060"/>
                </a:solidFill>
              </a:rPr>
              <a:t>Η ψηφιακή υποδομή </a:t>
            </a:r>
            <a:r>
              <a:rPr lang="en-US" sz="4400" b="1" dirty="0">
                <a:solidFill>
                  <a:srgbClr val="002060"/>
                </a:solidFill>
              </a:rPr>
              <a:t>DARIAH </a:t>
            </a:r>
            <a:r>
              <a:rPr lang="el-GR" sz="4400" b="1" dirty="0">
                <a:solidFill>
                  <a:srgbClr val="002060"/>
                </a:solidFill>
              </a:rPr>
              <a:t>για τις ανθρωπιστικές επιστήμες και τις τέχνες στο ελληνικό και το ευρωπαϊκό πλαίσιο</a:t>
            </a:r>
            <a:br>
              <a:rPr lang="el-GR" sz="3200" dirty="0">
                <a:solidFill>
                  <a:srgbClr val="002060"/>
                </a:solidFill>
              </a:rPr>
            </a:br>
            <a:br>
              <a:rPr lang="el-GR" sz="3200" dirty="0">
                <a:solidFill>
                  <a:srgbClr val="002060"/>
                </a:solidFill>
              </a:rPr>
            </a:br>
            <a:r>
              <a:rPr lang="el-GR" sz="3200" dirty="0">
                <a:solidFill>
                  <a:srgbClr val="002060"/>
                </a:solidFill>
              </a:rPr>
              <a:t>Μαρία Σπηλιωτοπούλου</a:t>
            </a:r>
            <a:br>
              <a:rPr lang="en-US" sz="3200" dirty="0">
                <a:solidFill>
                  <a:srgbClr val="002060"/>
                </a:solidFill>
              </a:rPr>
            </a:br>
            <a:endParaRPr lang="el-GR" sz="3200" dirty="0">
              <a:solidFill>
                <a:srgbClr val="002060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73EB913-6F1D-46C5-80BD-C7E994713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337" y="4830728"/>
            <a:ext cx="2243522" cy="82912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C25C5C6-FF83-4364-B9F2-DBA793601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591" y="4835499"/>
            <a:ext cx="2237426" cy="53039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FA70E21-4687-4C1D-AD72-48E3BD50A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419" y="5706753"/>
            <a:ext cx="4602879" cy="829128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AD9E0B5-A7DE-44BD-8C1A-FF1105575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30727"/>
            <a:ext cx="9144000" cy="87602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350FD56-9D12-4B85-8EA9-69736C4F4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312" y="4731489"/>
            <a:ext cx="1735293" cy="63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35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3FEC7A-3540-4388-A1CA-C548F6F9C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74" y="457200"/>
            <a:ext cx="429425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1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9E311AC2-FBB1-4B8B-BF1A-F932EBB9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54" y="2032701"/>
            <a:ext cx="2600325" cy="3324225"/>
          </a:xfrm>
          <a:prstGeom prst="rect">
            <a:avLst/>
          </a:prstGeom>
        </p:spPr>
      </p:pic>
      <p:sp>
        <p:nvSpPr>
          <p:cNvPr id="3" name="Τίτλος 2">
            <a:extLst>
              <a:ext uri="{FF2B5EF4-FFF2-40B4-BE49-F238E27FC236}">
                <a16:creationId xmlns:a16="http://schemas.microsoft.com/office/drawing/2014/main" id="{05925CAF-C18F-46F0-ABFA-48241BB5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285927B-B1E6-429F-A7E2-456574F80D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</p:txBody>
      </p:sp>
      <p:sp useBgFill="1"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3550CC0-121A-4E06-8EBB-9A1B1A4886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Pooling Activities, Resources and Tools for Heritage E-research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385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366B04-857D-47B0-8E10-3A4713CF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70C0"/>
                </a:solidFill>
              </a:rPr>
              <a:t>Φορείς </a:t>
            </a:r>
            <a:r>
              <a:rPr lang="en-US" b="1" dirty="0">
                <a:solidFill>
                  <a:srgbClr val="0070C0"/>
                </a:solidFill>
              </a:rPr>
              <a:t>DARIAH-GR/</a:t>
            </a:r>
            <a:r>
              <a:rPr lang="el-GR" b="1" dirty="0">
                <a:solidFill>
                  <a:srgbClr val="0070C0"/>
                </a:solidFill>
              </a:rPr>
              <a:t>ΔΥΑΣ</a:t>
            </a:r>
          </a:p>
        </p:txBody>
      </p:sp>
      <p:pic>
        <p:nvPicPr>
          <p:cNvPr id="5" name="Θέση περιεχομένου 4" descr="Εικόνα που περιέχει κείμενο, γρανάζι&#10;&#10;Περιγραφή που δημιουργήθηκε αυτόματα">
            <a:extLst>
              <a:ext uri="{FF2B5EF4-FFF2-40B4-BE49-F238E27FC236}">
                <a16:creationId xmlns:a16="http://schemas.microsoft.com/office/drawing/2014/main" id="{5BB44633-7589-40E3-B39D-9F9525A61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7" y="1325095"/>
            <a:ext cx="4776226" cy="1783084"/>
          </a:xfrm>
        </p:spPr>
      </p:pic>
      <p:pic>
        <p:nvPicPr>
          <p:cNvPr id="7" name="Εικόνα 6" descr="Εικόνα που περιέχει κείμενο, γρανάζι&#10;&#10;Περιγραφή που δημιουργήθηκε αυτόματα">
            <a:extLst>
              <a:ext uri="{FF2B5EF4-FFF2-40B4-BE49-F238E27FC236}">
                <a16:creationId xmlns:a16="http://schemas.microsoft.com/office/drawing/2014/main" id="{31443EE6-CE65-4C8D-96AC-0EEC8BD28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89" y="0"/>
            <a:ext cx="2473201" cy="2582230"/>
          </a:xfrm>
          <a:prstGeom prst="rect">
            <a:avLst/>
          </a:prstGeom>
        </p:spPr>
      </p:pic>
      <p:pic>
        <p:nvPicPr>
          <p:cNvPr id="9" name="Εικόνα 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15CCA4B-9ED4-40CE-969C-98285653E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7" y="1966833"/>
            <a:ext cx="4319025" cy="3532187"/>
          </a:xfrm>
          <a:prstGeom prst="rect">
            <a:avLst/>
          </a:prstGeom>
        </p:spPr>
      </p:pic>
      <p:pic>
        <p:nvPicPr>
          <p:cNvPr id="11" name="Εικόνα 10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B532CC2-7612-403F-82AD-FC4F739BC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97" y="2678905"/>
            <a:ext cx="2489450" cy="2286000"/>
          </a:xfrm>
          <a:prstGeom prst="rect">
            <a:avLst/>
          </a:prstGeom>
        </p:spPr>
      </p:pic>
      <p:pic>
        <p:nvPicPr>
          <p:cNvPr id="13" name="Εικόνα 1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3961C4C-8A85-4D49-990E-332C33CB8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12" y="4964905"/>
            <a:ext cx="3771400" cy="1251059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7A64AEE-0B65-4F2C-9243-87D8C987B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05" y="5499020"/>
            <a:ext cx="3599695" cy="118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1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0276607-A537-4649-9B56-A25888D07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9734"/>
            <a:ext cx="11277600" cy="50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49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B5F7F1C-BF43-408F-817F-E644D014F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4898"/>
            <a:ext cx="12192000" cy="118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8993011-153C-4F64-93C0-127758F41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65988"/>
            <a:ext cx="11277600" cy="5526024"/>
          </a:xfrm>
          <a:prstGeom prst="rect">
            <a:avLst/>
          </a:prstGeom>
        </p:spPr>
      </p:pic>
      <p:pic>
        <p:nvPicPr>
          <p:cNvPr id="1026" name="Picture 2" descr="el_logo">
            <a:extLst>
              <a:ext uri="{FF2B5EF4-FFF2-40B4-BE49-F238E27FC236}">
                <a16:creationId xmlns:a16="http://schemas.microsoft.com/office/drawing/2014/main" id="{1971F707-724B-4BE2-B410-085B626D5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343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31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ECDC8B3-482D-4578-B4F4-320DC6B0A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40"/>
            <a:ext cx="12192000" cy="59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3CF82EA-FB1B-4C44-950D-F66A4D11F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40"/>
            <a:ext cx="12192000" cy="59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79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C4E57B8-D513-41F4-9D87-CE46FEB57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" r="16158" b="-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1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4DA53E8D-0883-4E31-B8D1-7D36702B2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47928"/>
            <a:ext cx="11277600" cy="496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4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0276607-A537-4649-9B56-A25888D07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9734"/>
            <a:ext cx="11277600" cy="50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95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6C8F5A2-1684-4ACD-9F89-A5887860C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564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90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591E2A4-4B1B-4948-B750-CCF64FE1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65988"/>
            <a:ext cx="11277600" cy="55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70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8932513-0284-4614-9C8B-13C882B02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104"/>
            <a:ext cx="12192000" cy="54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4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488A577-3F6C-4BE4-94ED-57B976ED2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4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62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993567F-F15A-4857-B3C5-F3DAEC2BC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2159"/>
            <a:ext cx="11277600" cy="431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1FACDF-684A-47F7-90C0-FF6A596F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6485"/>
          </a:xfrm>
        </p:spPr>
        <p:txBody>
          <a:bodyPr>
            <a:normAutofit/>
          </a:bodyPr>
          <a:lstStyle/>
          <a:p>
            <a:r>
              <a:rPr lang="en-US" dirty="0"/>
              <a:t>ERIC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18B517-0009-4ED9-AFE3-17070A68C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Roboto" panose="020B0604020202020204" pitchFamily="2" charset="0"/>
            </a:endParaRPr>
          </a:p>
          <a:p>
            <a:endParaRPr lang="en-US" dirty="0">
              <a:solidFill>
                <a:srgbClr val="333333"/>
              </a:solidFill>
              <a:latin typeface="Roboto" panose="020B0604020202020204" pitchFamily="2" charset="0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Roboto" panose="020B0604020202020204" pitchFamily="2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333333"/>
              </a:solidFill>
              <a:effectLst/>
              <a:latin typeface="Roboto" panose="020B0604020202020204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  <a:latin typeface="Roboto" panose="020B0604020202020204" pitchFamily="2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B0604020202020204" pitchFamily="2" charset="0"/>
              </a:rPr>
              <a:t>European Research </a:t>
            </a:r>
            <a:r>
              <a:rPr lang="en-US" b="0" i="0">
                <a:solidFill>
                  <a:srgbClr val="333333"/>
                </a:solidFill>
                <a:effectLst/>
                <a:latin typeface="Roboto" panose="020B0604020202020204" pitchFamily="2" charset="0"/>
              </a:rPr>
              <a:t>Infrastructure Consortium       </a:t>
            </a:r>
            <a:endParaRPr lang="en-US" b="0" i="0" dirty="0">
              <a:solidFill>
                <a:srgbClr val="333333"/>
              </a:solidFill>
              <a:effectLst/>
              <a:latin typeface="Roboto" panose="020B0604020202020204" pitchFamily="2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B0604020202020204" pitchFamily="2" charset="0"/>
              </a:rPr>
              <a:t>Digital Research Infrastructure for the Arts and Humanities</a:t>
            </a:r>
            <a:endParaRPr lang="el-GR" dirty="0"/>
          </a:p>
        </p:txBody>
      </p:sp>
      <p:pic>
        <p:nvPicPr>
          <p:cNvPr id="1026" name="Picture 2" descr="DARIAH">
            <a:extLst>
              <a:ext uri="{FF2B5EF4-FFF2-40B4-BE49-F238E27FC236}">
                <a16:creationId xmlns:a16="http://schemas.microsoft.com/office/drawing/2014/main" id="{A958B1B0-6910-4AF9-8120-132B118E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07" y="1256062"/>
            <a:ext cx="5105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3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F891484-8E8A-4BAD-8656-0386F6FDB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9734"/>
            <a:ext cx="11277600" cy="50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3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F20D2EB-EAC8-4351-B29C-A4A191F50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104"/>
            <a:ext cx="12192000" cy="54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1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9CB5ECC-0F23-45BC-800D-023AB887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9734"/>
            <a:ext cx="11277600" cy="50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0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630DE82-416E-4BDB-8AFF-DD934D26A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4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0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37A1659-77D9-48AF-959E-A5C0A588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9734"/>
            <a:ext cx="11277600" cy="50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7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9DD8571-E69A-4BF0-88F5-B266261FC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9734"/>
            <a:ext cx="11277600" cy="50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7424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48</Words>
  <Application>Microsoft Office PowerPoint</Application>
  <PresentationFormat>Ευρεία οθόνη</PresentationFormat>
  <Paragraphs>17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Θέμα του Office</vt:lpstr>
      <vt:lpstr>Η ψηφιακή υποδομή DARIAH για τις ανθρωπιστικές επιστήμες και τις τέχνες στο ελληνικό και το ευρωπαϊκό πλαίσιο  Μαρία Σπηλιωτοπούλου </vt:lpstr>
      <vt:lpstr>Παρουσίαση του PowerPoint</vt:lpstr>
      <vt:lpstr>ERIC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Φορείς DARIAH-GR/ΔΥΑΣ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ψηφιακή υποδομή DARIAH για τις ανθρωπιστικές επιστήμες και τις τέχνες στο ελληνικό και το ευρωπαϊκό πλαίσιο  Μαρία Σπηλιωτοπούλου</dc:title>
  <dc:creator>Spiliotopoulou Maria</dc:creator>
  <cp:lastModifiedBy>Spiliotopoulou Maria</cp:lastModifiedBy>
  <cp:revision>17</cp:revision>
  <dcterms:created xsi:type="dcterms:W3CDTF">2021-09-23T10:05:49Z</dcterms:created>
  <dcterms:modified xsi:type="dcterms:W3CDTF">2021-09-25T10:45:38Z</dcterms:modified>
</cp:coreProperties>
</file>