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6" r:id="rId2"/>
    <p:sldId id="478" r:id="rId3"/>
    <p:sldId id="479" r:id="rId4"/>
    <p:sldId id="470" r:id="rId5"/>
    <p:sldId id="393" r:id="rId6"/>
    <p:sldId id="394" r:id="rId7"/>
    <p:sldId id="395" r:id="rId8"/>
    <p:sldId id="396" r:id="rId9"/>
    <p:sldId id="397" r:id="rId10"/>
    <p:sldId id="471" r:id="rId11"/>
    <p:sldId id="472" r:id="rId12"/>
    <p:sldId id="473" r:id="rId13"/>
    <p:sldId id="475" r:id="rId14"/>
    <p:sldId id="476" r:id="rId15"/>
    <p:sldId id="477" r:id="rId16"/>
    <p:sldId id="399" r:id="rId17"/>
    <p:sldId id="408" r:id="rId18"/>
    <p:sldId id="409" r:id="rId19"/>
    <p:sldId id="420" r:id="rId20"/>
    <p:sldId id="421" r:id="rId21"/>
    <p:sldId id="422" r:id="rId22"/>
    <p:sldId id="423" r:id="rId23"/>
    <p:sldId id="481" r:id="rId24"/>
    <p:sldId id="507" r:id="rId25"/>
    <p:sldId id="508" r:id="rId26"/>
    <p:sldId id="510" r:id="rId27"/>
    <p:sldId id="511" r:id="rId28"/>
    <p:sldId id="512" r:id="rId29"/>
    <p:sldId id="513" r:id="rId30"/>
    <p:sldId id="514" r:id="rId31"/>
    <p:sldId id="515" r:id="rId32"/>
    <p:sldId id="516" r:id="rId33"/>
    <p:sldId id="517" r:id="rId34"/>
    <p:sldId id="518" r:id="rId35"/>
    <p:sldId id="519" r:id="rId36"/>
    <p:sldId id="520" r:id="rId37"/>
    <p:sldId id="509" r:id="rId38"/>
    <p:sldId id="425" r:id="rId39"/>
    <p:sldId id="426" r:id="rId40"/>
    <p:sldId id="427" r:id="rId41"/>
    <p:sldId id="428" r:id="rId42"/>
    <p:sldId id="433" r:id="rId43"/>
    <p:sldId id="434" r:id="rId44"/>
    <p:sldId id="435" r:id="rId45"/>
    <p:sldId id="436" r:id="rId46"/>
    <p:sldId id="437" r:id="rId47"/>
    <p:sldId id="438" r:id="rId48"/>
    <p:sldId id="439" r:id="rId49"/>
    <p:sldId id="442" r:id="rId50"/>
    <p:sldId id="501" r:id="rId51"/>
    <p:sldId id="502" r:id="rId52"/>
    <p:sldId id="503" r:id="rId53"/>
    <p:sldId id="504" r:id="rId54"/>
    <p:sldId id="484" r:id="rId55"/>
    <p:sldId id="490" r:id="rId56"/>
    <p:sldId id="491" r:id="rId57"/>
    <p:sldId id="492" r:id="rId58"/>
    <p:sldId id="493" r:id="rId59"/>
    <p:sldId id="494" r:id="rId60"/>
    <p:sldId id="495" r:id="rId61"/>
    <p:sldId id="496" r:id="rId62"/>
    <p:sldId id="497" r:id="rId63"/>
    <p:sldId id="498" r:id="rId64"/>
    <p:sldId id="450" r:id="rId65"/>
    <p:sldId id="451" r:id="rId66"/>
    <p:sldId id="452" r:id="rId67"/>
    <p:sldId id="453" r:id="rId68"/>
    <p:sldId id="454" r:id="rId69"/>
    <p:sldId id="505" r:id="rId70"/>
    <p:sldId id="506" r:id="rId71"/>
    <p:sldId id="457" r:id="rId72"/>
    <p:sldId id="458" r:id="rId73"/>
    <p:sldId id="459" r:id="rId74"/>
    <p:sldId id="460" r:id="rId75"/>
    <p:sldId id="461" r:id="rId76"/>
    <p:sldId id="462" r:id="rId77"/>
    <p:sldId id="283" r:id="rId7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FF"/>
    <a:srgbClr val="FFCCFF"/>
    <a:srgbClr val="FFEEDD"/>
    <a:srgbClr val="FFE0C1"/>
    <a:srgbClr val="FFD7AF"/>
    <a:srgbClr val="FFCC99"/>
    <a:srgbClr val="FFFFCC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238" autoAdjust="0"/>
    <p:restoredTop sz="94667" autoAdjust="0"/>
  </p:normalViewPr>
  <p:slideViewPr>
    <p:cSldViewPr>
      <p:cViewPr>
        <p:scale>
          <a:sx n="70" d="100"/>
          <a:sy n="70" d="100"/>
        </p:scale>
        <p:origin x="-103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5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48EF3-97FA-4931-9F7C-69737E3C2082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DAF6D-FDE4-479E-B23E-CC1DCEC9C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011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E24FD-DFA0-44D2-8173-3A27A3181943}" type="datetimeFigureOut">
              <a:rPr lang="el-GR" smtClean="0"/>
              <a:pPr/>
              <a:t>30/5/2014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EA49F-AB4F-4DBD-B177-722CBF542EC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9888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DAD02BD-2B6B-4ECD-92C9-D442C6BE0501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AC6FE-C8B6-4A5B-988F-5031171455CD}" type="slidenum">
              <a:rPr lang="el-GR"/>
              <a:pPr/>
              <a:t>12</a:t>
            </a:fld>
            <a:endParaRPr lang="el-GR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D9AB9-B51C-4B3D-85EB-705460F6F286}" type="slidenum">
              <a:rPr lang="el-GR"/>
              <a:pPr/>
              <a:t>13</a:t>
            </a:fld>
            <a:endParaRPr lang="el-GR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ADB75-8F87-42F3-9798-15D4FA8B2043}" type="slidenum">
              <a:rPr lang="el-GR"/>
              <a:pPr/>
              <a:t>14</a:t>
            </a:fld>
            <a:endParaRPr lang="el-GR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DCE61-1BA1-47E3-999E-AC25EFF32947}" type="slidenum">
              <a:rPr lang="el-GR"/>
              <a:pPr/>
              <a:t>15</a:t>
            </a:fld>
            <a:endParaRPr lang="el-GR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5A9C17A-BADA-4794-9823-FEE76F564919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8862878-52E4-46B3-8604-D49AC7C4F844}" type="slidenum">
              <a:rPr lang="el-GR" smtClean="0"/>
              <a:pPr/>
              <a:t>23</a:t>
            </a:fld>
            <a:endParaRPr lang="el-GR" smtClean="0"/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3884758" y="8685183"/>
            <a:ext cx="2971639" cy="4573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FCCDE3C-E0F4-4697-BD90-B07C54C1FFF6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>
                <a:buClr>
                  <a:srgbClr val="000000"/>
                </a:buClr>
                <a:buFont typeface="Calibri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1143801" y="685285"/>
            <a:ext cx="4572000" cy="342936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37" name="Rectangle 4"/>
          <p:cNvSpPr>
            <a:spLocks noGrp="1" noChangeArrowheads="1"/>
          </p:cNvSpPr>
          <p:nvPr>
            <p:ph type="body"/>
          </p:nvPr>
        </p:nvSpPr>
        <p:spPr>
          <a:xfrm>
            <a:off x="685640" y="4344062"/>
            <a:ext cx="5481914" cy="411024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F3081-91AB-424C-BBCE-72DAE3F322BB}" type="slidenum">
              <a:rPr lang="en-GB"/>
              <a:pPr/>
              <a:t>27</a:t>
            </a:fld>
            <a:endParaRPr lang="en-GB"/>
          </a:p>
        </p:txBody>
      </p:sp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2225" y="796925"/>
            <a:ext cx="4275138" cy="320675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8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312" tIns="44450" rIns="87312" bIns="44450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52C3E63-C6F5-443E-B93F-CCFE7A001E59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84758" y="8685183"/>
            <a:ext cx="2971639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lnSpc>
                <a:spcPct val="100000"/>
              </a:lnSpc>
              <a:buClrTx/>
              <a:buSzTx/>
              <a:buFontTx/>
              <a:buNone/>
            </a:pPr>
            <a:fld id="{4AC90D26-4B65-42B1-820B-396DE52D3E52}" type="slidenum">
              <a:rPr lang="el-GR" sz="1200">
                <a:solidFill>
                  <a:schemeClr val="tx1"/>
                </a:solidFill>
                <a:latin typeface="Calibri" pitchFamily="34" charset="0"/>
              </a:rPr>
              <a:pPr algn="r" defTabSz="914400">
                <a:lnSpc>
                  <a:spcPct val="100000"/>
                </a:lnSpc>
                <a:buClrTx/>
                <a:buSzTx/>
                <a:buFontTx/>
                <a:buNone/>
              </a:pPr>
              <a:t>38</a:t>
            </a:fld>
            <a:endParaRPr lang="el-GR" sz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40" y="4344062"/>
            <a:ext cx="5486720" cy="4114653"/>
          </a:xfrm>
          <a:noFill/>
          <a:ln/>
        </p:spPr>
        <p:txBody>
          <a:bodyPr lIns="91440" tIns="45720" rIns="91440" bIns="45720"/>
          <a:lstStyle/>
          <a:p>
            <a:pPr defTabSz="914400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F86F87-9D97-4D83-A724-D571B1AC656F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131075" name="Rectangle 7"/>
          <p:cNvSpPr txBox="1">
            <a:spLocks noGrp="1" noChangeArrowheads="1"/>
          </p:cNvSpPr>
          <p:nvPr/>
        </p:nvSpPr>
        <p:spPr bwMode="auto">
          <a:xfrm>
            <a:off x="3884758" y="8685183"/>
            <a:ext cx="2971639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lnSpc>
                <a:spcPct val="100000"/>
              </a:lnSpc>
              <a:buClrTx/>
              <a:buSzTx/>
              <a:buFontTx/>
              <a:buNone/>
            </a:pPr>
            <a:fld id="{FF70F7AB-8F84-4E1E-B326-B108A29B0A0C}" type="slidenum">
              <a:rPr lang="el-GR" sz="1200">
                <a:solidFill>
                  <a:schemeClr val="tx1"/>
                </a:solidFill>
                <a:latin typeface="Calibri" pitchFamily="34" charset="0"/>
              </a:rPr>
              <a:pPr algn="r" defTabSz="914400">
                <a:lnSpc>
                  <a:spcPct val="100000"/>
                </a:lnSpc>
                <a:buClrTx/>
                <a:buSzTx/>
                <a:buFontTx/>
                <a:buNone/>
              </a:pPr>
              <a:t>39</a:t>
            </a:fld>
            <a:endParaRPr lang="el-GR" sz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10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131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40" y="4344062"/>
            <a:ext cx="5486720" cy="4114653"/>
          </a:xfrm>
          <a:noFill/>
          <a:ln/>
        </p:spPr>
        <p:txBody>
          <a:bodyPr lIns="91440" tIns="45720" rIns="91440" bIns="45720"/>
          <a:lstStyle/>
          <a:p>
            <a:pPr defTabSz="914400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3F6F2EC-9729-4980-8FAA-3556A1FAB5EB}" type="slidenum">
              <a:rPr lang="en-GB" smtClean="0"/>
              <a:pPr/>
              <a:t>42</a:t>
            </a:fld>
            <a:endParaRPr lang="en-GB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40" y="4344062"/>
            <a:ext cx="5486720" cy="4114653"/>
          </a:xfrm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E43C84E-D707-4375-BAE8-F6DB9BC53D22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FEE915A-CEEB-42D6-B7EB-2B756F448F49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801688"/>
            <a:ext cx="4270375" cy="3203575"/>
          </a:xfrm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21" y="4347004"/>
            <a:ext cx="5028558" cy="3849950"/>
          </a:xfrm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322B250-15BC-42F5-BAD2-44B69A63F267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134147" name="Rectangle 7"/>
          <p:cNvSpPr txBox="1">
            <a:spLocks noGrp="1" noChangeArrowheads="1"/>
          </p:cNvSpPr>
          <p:nvPr/>
        </p:nvSpPr>
        <p:spPr bwMode="auto">
          <a:xfrm>
            <a:off x="3884758" y="8685183"/>
            <a:ext cx="2971639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lnSpc>
                <a:spcPct val="100000"/>
              </a:lnSpc>
              <a:buClrTx/>
              <a:buSzTx/>
              <a:buFontTx/>
              <a:buNone/>
            </a:pPr>
            <a:fld id="{1B4E8AB0-A788-45A1-97C8-8C62660A6AF1}" type="slidenum">
              <a:rPr lang="en-GB" sz="1200">
                <a:solidFill>
                  <a:schemeClr val="tx1"/>
                </a:solidFill>
                <a:latin typeface="Calibri" pitchFamily="34" charset="0"/>
              </a:rPr>
              <a:pPr algn="r" defTabSz="914400">
                <a:lnSpc>
                  <a:spcPct val="100000"/>
                </a:lnSpc>
                <a:buClrTx/>
                <a:buSzTx/>
                <a:buFontTx/>
                <a:buNone/>
              </a:pPr>
              <a:t>44</a:t>
            </a:fld>
            <a:endParaRPr lang="en-GB" sz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414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801688"/>
            <a:ext cx="4270375" cy="32035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414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721" y="4347004"/>
            <a:ext cx="5028558" cy="3849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91440" tIns="45720" rIns="91440" bIns="45720"/>
          <a:lstStyle/>
          <a:p>
            <a:pPr defTabSz="914400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C64E623-6E6E-44F9-9FFF-CFF230CE6B23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135171" name="Rectangle 7"/>
          <p:cNvSpPr txBox="1">
            <a:spLocks noGrp="1" noChangeArrowheads="1"/>
          </p:cNvSpPr>
          <p:nvPr/>
        </p:nvSpPr>
        <p:spPr bwMode="auto">
          <a:xfrm>
            <a:off x="3884758" y="8685183"/>
            <a:ext cx="2971639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lnSpc>
                <a:spcPct val="100000"/>
              </a:lnSpc>
              <a:buClrTx/>
              <a:buSzTx/>
              <a:buFontTx/>
              <a:buNone/>
            </a:pPr>
            <a:fld id="{4C30D918-2D6B-4DAB-BF6E-1BCBC4E2B49C}" type="slidenum">
              <a:rPr lang="en-GB" sz="1200">
                <a:solidFill>
                  <a:schemeClr val="tx1"/>
                </a:solidFill>
                <a:latin typeface="Calibri" pitchFamily="34" charset="0"/>
              </a:rPr>
              <a:pPr algn="r" defTabSz="914400">
                <a:lnSpc>
                  <a:spcPct val="100000"/>
                </a:lnSpc>
                <a:buClrTx/>
                <a:buSzTx/>
                <a:buFontTx/>
                <a:buNone/>
              </a:pPr>
              <a:t>45</a:t>
            </a:fld>
            <a:endParaRPr lang="en-GB" sz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801688"/>
            <a:ext cx="4270375" cy="32035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21" y="4347004"/>
            <a:ext cx="5028558" cy="3849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91440" tIns="45720" rIns="91440" bIns="45720"/>
          <a:lstStyle/>
          <a:p>
            <a:pPr defTabSz="914400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1C08623-CF16-407A-B42D-DC40D2939DAD}" type="slidenum">
              <a:rPr lang="en-GB" smtClean="0"/>
              <a:pPr/>
              <a:t>46</a:t>
            </a:fld>
            <a:endParaRPr lang="en-GB" smtClean="0"/>
          </a:p>
        </p:txBody>
      </p:sp>
      <p:sp>
        <p:nvSpPr>
          <p:cNvPr id="136195" name="Rectangle 7"/>
          <p:cNvSpPr txBox="1">
            <a:spLocks noGrp="1" noChangeArrowheads="1"/>
          </p:cNvSpPr>
          <p:nvPr/>
        </p:nvSpPr>
        <p:spPr bwMode="auto">
          <a:xfrm>
            <a:off x="3884758" y="8685183"/>
            <a:ext cx="2971639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lnSpc>
                <a:spcPct val="100000"/>
              </a:lnSpc>
              <a:buClrTx/>
              <a:buSzTx/>
              <a:buFontTx/>
              <a:buNone/>
            </a:pPr>
            <a:fld id="{93DA3747-45A7-4BE2-ADD7-F40AF3F853C9}" type="slidenum">
              <a:rPr lang="en-GB" sz="1200">
                <a:solidFill>
                  <a:schemeClr val="tx1"/>
                </a:solidFill>
                <a:latin typeface="Calibri" pitchFamily="34" charset="0"/>
              </a:rPr>
              <a:pPr algn="r" defTabSz="914400">
                <a:lnSpc>
                  <a:spcPct val="100000"/>
                </a:lnSpc>
                <a:buClrTx/>
                <a:buSzTx/>
                <a:buFontTx/>
                <a:buNone/>
              </a:pPr>
              <a:t>46</a:t>
            </a:fld>
            <a:endParaRPr lang="en-GB" sz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801688"/>
            <a:ext cx="4270375" cy="32035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21" y="4347004"/>
            <a:ext cx="5028558" cy="3849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91440" tIns="45720" rIns="91440" bIns="45720"/>
          <a:lstStyle/>
          <a:p>
            <a:pPr defTabSz="914400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98CFE4D-FCF0-40B5-A83D-E12212DDA825}" type="slidenum">
              <a:rPr lang="en-GB" smtClean="0"/>
              <a:pPr/>
              <a:t>47</a:t>
            </a:fld>
            <a:endParaRPr lang="en-GB" smtClean="0"/>
          </a:p>
        </p:txBody>
      </p:sp>
      <p:sp>
        <p:nvSpPr>
          <p:cNvPr id="137219" name="Rectangle 7"/>
          <p:cNvSpPr txBox="1">
            <a:spLocks noGrp="1" noChangeArrowheads="1"/>
          </p:cNvSpPr>
          <p:nvPr/>
        </p:nvSpPr>
        <p:spPr bwMode="auto">
          <a:xfrm>
            <a:off x="3884758" y="8685183"/>
            <a:ext cx="2971639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lnSpc>
                <a:spcPct val="100000"/>
              </a:lnSpc>
              <a:buClrTx/>
              <a:buSzTx/>
              <a:buFontTx/>
              <a:buNone/>
            </a:pPr>
            <a:fld id="{5B8C2875-FF9E-487A-82C5-78723748DB9C}" type="slidenum">
              <a:rPr lang="en-GB" sz="1200">
                <a:solidFill>
                  <a:schemeClr val="tx1"/>
                </a:solidFill>
                <a:latin typeface="Calibri" pitchFamily="34" charset="0"/>
              </a:rPr>
              <a:pPr algn="r" defTabSz="914400">
                <a:lnSpc>
                  <a:spcPct val="100000"/>
                </a:lnSpc>
                <a:buClrTx/>
                <a:buSzTx/>
                <a:buFontTx/>
                <a:buNone/>
              </a:pPr>
              <a:t>47</a:t>
            </a:fld>
            <a:endParaRPr lang="en-GB" sz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7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801688"/>
            <a:ext cx="4270375" cy="32035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7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21" y="4347004"/>
            <a:ext cx="5028558" cy="3849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91440" tIns="45720" rIns="91440" bIns="45720"/>
          <a:lstStyle/>
          <a:p>
            <a:pPr defTabSz="914400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533BB91-6D1A-415E-9D78-DC482C941DAB}" type="slidenum">
              <a:rPr lang="en-GB" smtClean="0"/>
              <a:pPr/>
              <a:t>48</a:t>
            </a:fld>
            <a:endParaRPr lang="en-GB" smtClean="0"/>
          </a:p>
        </p:txBody>
      </p:sp>
      <p:sp>
        <p:nvSpPr>
          <p:cNvPr id="138243" name="Rectangle 7"/>
          <p:cNvSpPr txBox="1">
            <a:spLocks noGrp="1" noChangeArrowheads="1"/>
          </p:cNvSpPr>
          <p:nvPr/>
        </p:nvSpPr>
        <p:spPr bwMode="auto">
          <a:xfrm>
            <a:off x="3884758" y="8685183"/>
            <a:ext cx="2971639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lnSpc>
                <a:spcPct val="100000"/>
              </a:lnSpc>
              <a:buClrTx/>
              <a:buSzTx/>
              <a:buFontTx/>
              <a:buNone/>
            </a:pPr>
            <a:fld id="{FA0C2A56-7ECE-45D3-920D-845ECAFD7069}" type="slidenum">
              <a:rPr lang="el-GR" sz="1200">
                <a:solidFill>
                  <a:schemeClr val="tx1"/>
                </a:solidFill>
                <a:latin typeface="Calibri" pitchFamily="34" charset="0"/>
              </a:rPr>
              <a:pPr algn="r" defTabSz="914400">
                <a:lnSpc>
                  <a:spcPct val="100000"/>
                </a:lnSpc>
                <a:buClrTx/>
                <a:buSzTx/>
                <a:buFontTx/>
                <a:buNone/>
              </a:pPr>
              <a:t>48</a:t>
            </a:fld>
            <a:endParaRPr lang="el-GR" sz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801688"/>
            <a:ext cx="4270375" cy="3203575"/>
          </a:xfrm>
          <a:ln w="12700" cap="flat">
            <a:solidFill>
              <a:schemeClr val="tx1"/>
            </a:solidFill>
          </a:ln>
        </p:spPr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21" y="4347004"/>
            <a:ext cx="5028558" cy="3849950"/>
          </a:xfrm>
          <a:noFill/>
          <a:ln/>
        </p:spPr>
        <p:txBody>
          <a:bodyPr lIns="92075" tIns="46038" rIns="92075" bIns="46038"/>
          <a:lstStyle/>
          <a:p>
            <a:pPr defTabSz="914400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54CBCA4-F885-4314-935C-FCE396B87688}" type="slidenum">
              <a:rPr lang="en-GB" smtClean="0"/>
              <a:pPr/>
              <a:t>51</a:t>
            </a:fld>
            <a:endParaRPr lang="en-GB" smtClean="0"/>
          </a:p>
        </p:txBody>
      </p:sp>
      <p:sp>
        <p:nvSpPr>
          <p:cNvPr id="124931" name="Text Box 2"/>
          <p:cNvSpPr txBox="1">
            <a:spLocks noChangeArrowheads="1"/>
          </p:cNvSpPr>
          <p:nvPr/>
        </p:nvSpPr>
        <p:spPr bwMode="auto">
          <a:xfrm>
            <a:off x="998023" y="729402"/>
            <a:ext cx="4863557" cy="3647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body"/>
          </p:nvPr>
        </p:nvSpPr>
        <p:spPr>
          <a:xfrm>
            <a:off x="685640" y="4617588"/>
            <a:ext cx="5486720" cy="4377885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0BB09E8-A81C-45A3-9447-FBFD95D40ACA}" type="slidenum">
              <a:rPr lang="en-GB" smtClean="0"/>
              <a:pPr/>
              <a:t>52</a:t>
            </a:fld>
            <a:endParaRPr lang="en-GB" smtClean="0"/>
          </a:p>
        </p:txBody>
      </p:sp>
      <p:sp>
        <p:nvSpPr>
          <p:cNvPr id="125955" name="Text Box 2"/>
          <p:cNvSpPr txBox="1">
            <a:spLocks noChangeArrowheads="1"/>
          </p:cNvSpPr>
          <p:nvPr/>
        </p:nvSpPr>
        <p:spPr bwMode="auto">
          <a:xfrm>
            <a:off x="1143801" y="685285"/>
            <a:ext cx="4572000" cy="34308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5956" name="Rectangle 3"/>
          <p:cNvSpPr>
            <a:spLocks noGrp="1" noChangeArrowheads="1"/>
          </p:cNvSpPr>
          <p:nvPr>
            <p:ph type="body"/>
          </p:nvPr>
        </p:nvSpPr>
        <p:spPr>
          <a:xfrm>
            <a:off x="914721" y="4344062"/>
            <a:ext cx="5030161" cy="4117594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E82991D-9842-42F3-B5E5-E3106214A650}" type="slidenum">
              <a:rPr lang="en-GB" smtClean="0"/>
              <a:pPr/>
              <a:t>53</a:t>
            </a:fld>
            <a:endParaRPr lang="en-GB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2475" cy="3421063"/>
          </a:xfrm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40" y="4344062"/>
            <a:ext cx="5478710" cy="4105830"/>
          </a:xfrm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2FD26B9-7D03-4385-A353-8751EC0AA0BA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40" y="4344062"/>
            <a:ext cx="5486720" cy="4114653"/>
          </a:xfrm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ACDD179-50B7-4078-A482-DA0F8E7BBBFD}" type="slidenum">
              <a:rPr lang="en-GB" smtClean="0"/>
              <a:pPr/>
              <a:t>66</a:t>
            </a:fld>
            <a:endParaRPr lang="en-GB" smtClean="0"/>
          </a:p>
        </p:txBody>
      </p:sp>
      <p:sp>
        <p:nvSpPr>
          <p:cNvPr id="145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45412" name="Notes Placeholder 2"/>
          <p:cNvSpPr>
            <a:spLocks noGrp="1"/>
          </p:cNvSpPr>
          <p:nvPr>
            <p:ph type="body" idx="1"/>
          </p:nvPr>
        </p:nvSpPr>
        <p:spPr>
          <a:xfrm>
            <a:off x="685640" y="4344062"/>
            <a:ext cx="5486720" cy="4113183"/>
          </a:xfrm>
          <a:noFill/>
          <a:ln/>
        </p:spPr>
        <p:txBody>
          <a:bodyPr lIns="96661" tIns="48331" rIns="96661" bIns="48331"/>
          <a:lstStyle/>
          <a:p>
            <a:pPr defTabSz="914400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5413" name="Date Placeholder 4"/>
          <p:cNvSpPr txBox="1">
            <a:spLocks noGrp="1"/>
          </p:cNvSpPr>
          <p:nvPr/>
        </p:nvSpPr>
        <p:spPr bwMode="auto">
          <a:xfrm>
            <a:off x="3884758" y="1"/>
            <a:ext cx="2971639" cy="45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>
                <a:solidFill>
                  <a:schemeClr val="tx1"/>
                </a:solidFill>
                <a:latin typeface="Arial" charset="0"/>
                <a:cs typeface="Arial" charset="0"/>
              </a:rPr>
              <a:t>28/09/2009</a:t>
            </a:r>
          </a:p>
        </p:txBody>
      </p:sp>
      <p:sp>
        <p:nvSpPr>
          <p:cNvPr id="145414" name="Footer Placeholder 5"/>
          <p:cNvSpPr txBox="1">
            <a:spLocks noGrp="1"/>
          </p:cNvSpPr>
          <p:nvPr/>
        </p:nvSpPr>
        <p:spPr bwMode="auto">
          <a:xfrm>
            <a:off x="1" y="8685183"/>
            <a:ext cx="2971640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>
                <a:solidFill>
                  <a:schemeClr val="tx1"/>
                </a:solidFill>
                <a:latin typeface="Arial" charset="0"/>
                <a:cs typeface="Arial" charset="0"/>
              </a:rPr>
              <a:t>ECDL'09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D0FE86A-7877-4A1D-9F02-B40AD982B15A}" type="slidenum">
              <a:rPr lang="en-GB" smtClean="0"/>
              <a:pPr/>
              <a:t>67</a:t>
            </a:fld>
            <a:endParaRPr lang="en-GB" smtClean="0"/>
          </a:p>
        </p:txBody>
      </p:sp>
      <p:sp>
        <p:nvSpPr>
          <p:cNvPr id="1464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46436" name="Notes Placeholder 2"/>
          <p:cNvSpPr>
            <a:spLocks noGrp="1"/>
          </p:cNvSpPr>
          <p:nvPr>
            <p:ph type="body" idx="1"/>
          </p:nvPr>
        </p:nvSpPr>
        <p:spPr>
          <a:xfrm>
            <a:off x="685640" y="4344062"/>
            <a:ext cx="5486720" cy="4113183"/>
          </a:xfrm>
          <a:noFill/>
          <a:ln/>
        </p:spPr>
        <p:txBody>
          <a:bodyPr lIns="96661" tIns="48331" rIns="96661" bIns="48331"/>
          <a:lstStyle/>
          <a:p>
            <a:pPr defTabSz="914400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6437" name="Date Placeholder 4"/>
          <p:cNvSpPr txBox="1">
            <a:spLocks noGrp="1"/>
          </p:cNvSpPr>
          <p:nvPr/>
        </p:nvSpPr>
        <p:spPr bwMode="auto">
          <a:xfrm>
            <a:off x="3884758" y="1"/>
            <a:ext cx="2971639" cy="45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>
                <a:solidFill>
                  <a:schemeClr val="tx1"/>
                </a:solidFill>
                <a:latin typeface="Arial" charset="0"/>
                <a:cs typeface="Arial" charset="0"/>
              </a:rPr>
              <a:t>28/09/2009</a:t>
            </a:r>
          </a:p>
        </p:txBody>
      </p:sp>
      <p:sp>
        <p:nvSpPr>
          <p:cNvPr id="146438" name="Footer Placeholder 5"/>
          <p:cNvSpPr txBox="1">
            <a:spLocks noGrp="1"/>
          </p:cNvSpPr>
          <p:nvPr/>
        </p:nvSpPr>
        <p:spPr bwMode="auto">
          <a:xfrm>
            <a:off x="1" y="8685183"/>
            <a:ext cx="2971640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>
                <a:solidFill>
                  <a:schemeClr val="tx1"/>
                </a:solidFill>
                <a:latin typeface="Arial" charset="0"/>
                <a:cs typeface="Arial" charset="0"/>
              </a:rPr>
              <a:t>ECDL'09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CF2DFD0-29DB-4008-9506-65EF623CEE2C}" type="slidenum">
              <a:rPr lang="en-GB" smtClean="0"/>
              <a:pPr/>
              <a:t>68</a:t>
            </a:fld>
            <a:endParaRPr lang="en-GB" smtClean="0"/>
          </a:p>
        </p:txBody>
      </p:sp>
      <p:sp>
        <p:nvSpPr>
          <p:cNvPr id="1474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47460" name="Notes Placeholder 2"/>
          <p:cNvSpPr>
            <a:spLocks noGrp="1"/>
          </p:cNvSpPr>
          <p:nvPr>
            <p:ph type="body" idx="1"/>
          </p:nvPr>
        </p:nvSpPr>
        <p:spPr>
          <a:xfrm>
            <a:off x="685640" y="4344062"/>
            <a:ext cx="5486720" cy="4113183"/>
          </a:xfrm>
          <a:noFill/>
          <a:ln/>
        </p:spPr>
        <p:txBody>
          <a:bodyPr lIns="96661" tIns="48331" rIns="96661" bIns="48331"/>
          <a:lstStyle/>
          <a:p>
            <a:pPr defTabSz="914400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7461" name="Date Placeholder 4"/>
          <p:cNvSpPr txBox="1">
            <a:spLocks noGrp="1"/>
          </p:cNvSpPr>
          <p:nvPr/>
        </p:nvSpPr>
        <p:spPr bwMode="auto">
          <a:xfrm>
            <a:off x="3884758" y="1"/>
            <a:ext cx="2971639" cy="45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>
                <a:solidFill>
                  <a:schemeClr val="tx1"/>
                </a:solidFill>
                <a:latin typeface="Arial" charset="0"/>
                <a:cs typeface="Arial" charset="0"/>
              </a:rPr>
              <a:t>28/09/2009</a:t>
            </a:r>
          </a:p>
        </p:txBody>
      </p:sp>
      <p:sp>
        <p:nvSpPr>
          <p:cNvPr id="147462" name="Footer Placeholder 5"/>
          <p:cNvSpPr txBox="1">
            <a:spLocks noGrp="1"/>
          </p:cNvSpPr>
          <p:nvPr/>
        </p:nvSpPr>
        <p:spPr bwMode="auto">
          <a:xfrm>
            <a:off x="1" y="8685183"/>
            <a:ext cx="2971640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>
                <a:solidFill>
                  <a:schemeClr val="tx1"/>
                </a:solidFill>
                <a:latin typeface="Arial" charset="0"/>
                <a:cs typeface="Arial" charset="0"/>
              </a:rPr>
              <a:t>ECDL'09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9B50B3-757F-4404-A636-6B2DE0F67F57}" type="slidenum">
              <a:rPr lang="en-GB"/>
              <a:pPr/>
              <a:t>69</a:t>
            </a:fld>
            <a:endParaRPr lang="en-GB"/>
          </a:p>
        </p:txBody>
      </p:sp>
      <p:sp>
        <p:nvSpPr>
          <p:cNvPr id="1515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51556" name="Notes Placeholder 2"/>
          <p:cNvSpPr>
            <a:spLocks noGrp="1"/>
          </p:cNvSpPr>
          <p:nvPr>
            <p:ph type="body" idx="1"/>
          </p:nvPr>
        </p:nvSpPr>
        <p:spPr>
          <a:xfrm>
            <a:off x="685640" y="4344062"/>
            <a:ext cx="5486720" cy="4113183"/>
          </a:xfrm>
          <a:noFill/>
          <a:ln/>
        </p:spPr>
        <p:txBody>
          <a:bodyPr lIns="96661" tIns="48331" rIns="96661" bIns="48331"/>
          <a:lstStyle/>
          <a:p>
            <a:pPr defTabSz="914400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1557" name="Date Placeholder 4"/>
          <p:cNvSpPr txBox="1">
            <a:spLocks noGrp="1"/>
          </p:cNvSpPr>
          <p:nvPr/>
        </p:nvSpPr>
        <p:spPr bwMode="auto">
          <a:xfrm>
            <a:off x="3884758" y="1"/>
            <a:ext cx="2971639" cy="45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>
                <a:solidFill>
                  <a:schemeClr val="tx1"/>
                </a:solidFill>
                <a:latin typeface="Arial" charset="0"/>
                <a:cs typeface="Arial" charset="0"/>
              </a:rPr>
              <a:t>28/09/2009</a:t>
            </a:r>
          </a:p>
        </p:txBody>
      </p:sp>
      <p:sp>
        <p:nvSpPr>
          <p:cNvPr id="151558" name="Footer Placeholder 5"/>
          <p:cNvSpPr txBox="1">
            <a:spLocks noGrp="1"/>
          </p:cNvSpPr>
          <p:nvPr/>
        </p:nvSpPr>
        <p:spPr bwMode="auto">
          <a:xfrm>
            <a:off x="1" y="8685183"/>
            <a:ext cx="2971640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>
                <a:solidFill>
                  <a:schemeClr val="tx1"/>
                </a:solidFill>
                <a:latin typeface="Arial" charset="0"/>
                <a:cs typeface="Arial" charset="0"/>
              </a:rPr>
              <a:t>ECDL'09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01FBA44-CF75-4C77-8A6E-E3B2DF18B868}" type="slidenum">
              <a:rPr lang="en-GB"/>
              <a:pPr/>
              <a:t>70</a:t>
            </a:fld>
            <a:endParaRPr lang="en-GB"/>
          </a:p>
        </p:txBody>
      </p:sp>
      <p:sp>
        <p:nvSpPr>
          <p:cNvPr id="1525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52580" name="Notes Placeholder 2"/>
          <p:cNvSpPr>
            <a:spLocks noGrp="1"/>
          </p:cNvSpPr>
          <p:nvPr>
            <p:ph type="body" idx="1"/>
          </p:nvPr>
        </p:nvSpPr>
        <p:spPr>
          <a:xfrm>
            <a:off x="685640" y="4344062"/>
            <a:ext cx="5486720" cy="4113183"/>
          </a:xfrm>
          <a:noFill/>
          <a:ln/>
        </p:spPr>
        <p:txBody>
          <a:bodyPr lIns="96661" tIns="48331" rIns="96661" bIns="48331"/>
          <a:lstStyle/>
          <a:p>
            <a:pPr defTabSz="914400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2581" name="Date Placeholder 4"/>
          <p:cNvSpPr txBox="1">
            <a:spLocks noGrp="1"/>
          </p:cNvSpPr>
          <p:nvPr/>
        </p:nvSpPr>
        <p:spPr bwMode="auto">
          <a:xfrm>
            <a:off x="3884758" y="1"/>
            <a:ext cx="2971639" cy="45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>
                <a:solidFill>
                  <a:schemeClr val="tx1"/>
                </a:solidFill>
                <a:latin typeface="Arial" charset="0"/>
                <a:cs typeface="Arial" charset="0"/>
              </a:rPr>
              <a:t>28/09/2009</a:t>
            </a:r>
          </a:p>
        </p:txBody>
      </p:sp>
      <p:sp>
        <p:nvSpPr>
          <p:cNvPr id="152582" name="Footer Placeholder 5"/>
          <p:cNvSpPr txBox="1">
            <a:spLocks noGrp="1"/>
          </p:cNvSpPr>
          <p:nvPr/>
        </p:nvSpPr>
        <p:spPr bwMode="auto">
          <a:xfrm>
            <a:off x="1" y="8685183"/>
            <a:ext cx="2971640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>
                <a:solidFill>
                  <a:schemeClr val="tx1"/>
                </a:solidFill>
                <a:latin typeface="Arial" charset="0"/>
                <a:cs typeface="Arial" charset="0"/>
              </a:rPr>
              <a:t>ECDL'09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EE9665C-00B7-4C8C-9F29-7676A2E28235}" type="slidenum">
              <a:rPr lang="en-GB" smtClean="0"/>
              <a:pPr/>
              <a:t>71</a:t>
            </a:fld>
            <a:endParaRPr lang="en-GB" smtClean="0"/>
          </a:p>
        </p:txBody>
      </p:sp>
      <p:sp>
        <p:nvSpPr>
          <p:cNvPr id="150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50532" name="Notes Placeholder 2"/>
          <p:cNvSpPr>
            <a:spLocks noGrp="1"/>
          </p:cNvSpPr>
          <p:nvPr>
            <p:ph type="body" idx="1"/>
          </p:nvPr>
        </p:nvSpPr>
        <p:spPr>
          <a:xfrm>
            <a:off x="685640" y="4344062"/>
            <a:ext cx="5486720" cy="4113183"/>
          </a:xfrm>
          <a:noFill/>
          <a:ln/>
        </p:spPr>
        <p:txBody>
          <a:bodyPr lIns="96661" tIns="48331" rIns="96661" bIns="48331"/>
          <a:lstStyle/>
          <a:p>
            <a:pPr defTabSz="914400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0533" name="Date Placeholder 4"/>
          <p:cNvSpPr txBox="1">
            <a:spLocks noGrp="1"/>
          </p:cNvSpPr>
          <p:nvPr/>
        </p:nvSpPr>
        <p:spPr bwMode="auto">
          <a:xfrm>
            <a:off x="3884758" y="1"/>
            <a:ext cx="2971639" cy="45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>
                <a:solidFill>
                  <a:schemeClr val="tx1"/>
                </a:solidFill>
                <a:latin typeface="Arial" charset="0"/>
                <a:cs typeface="Arial" charset="0"/>
              </a:rPr>
              <a:t>28/09/2009</a:t>
            </a:r>
          </a:p>
        </p:txBody>
      </p:sp>
      <p:sp>
        <p:nvSpPr>
          <p:cNvPr id="150534" name="Footer Placeholder 5"/>
          <p:cNvSpPr txBox="1">
            <a:spLocks noGrp="1"/>
          </p:cNvSpPr>
          <p:nvPr/>
        </p:nvSpPr>
        <p:spPr bwMode="auto">
          <a:xfrm>
            <a:off x="1" y="8685183"/>
            <a:ext cx="2971640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>
                <a:solidFill>
                  <a:schemeClr val="tx1"/>
                </a:solidFill>
                <a:latin typeface="Arial" charset="0"/>
                <a:cs typeface="Arial" charset="0"/>
              </a:rPr>
              <a:t>ECDL'09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2BFBD9-3E0D-476F-ABB5-33307097B33F}" type="slidenum">
              <a:rPr lang="en-GB" smtClean="0"/>
              <a:pPr/>
              <a:t>72</a:t>
            </a:fld>
            <a:endParaRPr lang="en-GB" smtClean="0"/>
          </a:p>
        </p:txBody>
      </p:sp>
      <p:sp>
        <p:nvSpPr>
          <p:cNvPr id="1515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51556" name="Notes Placeholder 2"/>
          <p:cNvSpPr>
            <a:spLocks noGrp="1"/>
          </p:cNvSpPr>
          <p:nvPr>
            <p:ph type="body" idx="1"/>
          </p:nvPr>
        </p:nvSpPr>
        <p:spPr>
          <a:xfrm>
            <a:off x="685640" y="4344062"/>
            <a:ext cx="5486720" cy="4113183"/>
          </a:xfrm>
          <a:noFill/>
          <a:ln/>
        </p:spPr>
        <p:txBody>
          <a:bodyPr lIns="96661" tIns="48331" rIns="96661" bIns="48331"/>
          <a:lstStyle/>
          <a:p>
            <a:pPr defTabSz="914400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1557" name="Date Placeholder 4"/>
          <p:cNvSpPr txBox="1">
            <a:spLocks noGrp="1"/>
          </p:cNvSpPr>
          <p:nvPr/>
        </p:nvSpPr>
        <p:spPr bwMode="auto">
          <a:xfrm>
            <a:off x="3884758" y="1"/>
            <a:ext cx="2971639" cy="45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>
                <a:solidFill>
                  <a:schemeClr val="tx1"/>
                </a:solidFill>
                <a:latin typeface="Arial" charset="0"/>
                <a:cs typeface="Arial" charset="0"/>
              </a:rPr>
              <a:t>28/09/2009</a:t>
            </a:r>
          </a:p>
        </p:txBody>
      </p:sp>
      <p:sp>
        <p:nvSpPr>
          <p:cNvPr id="151558" name="Footer Placeholder 5"/>
          <p:cNvSpPr txBox="1">
            <a:spLocks noGrp="1"/>
          </p:cNvSpPr>
          <p:nvPr/>
        </p:nvSpPr>
        <p:spPr bwMode="auto">
          <a:xfrm>
            <a:off x="1" y="8685183"/>
            <a:ext cx="2971640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>
                <a:solidFill>
                  <a:schemeClr val="tx1"/>
                </a:solidFill>
                <a:latin typeface="Arial" charset="0"/>
                <a:cs typeface="Arial" charset="0"/>
              </a:rPr>
              <a:t>ECDL'09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8F6605D-EEDC-4BDD-AC85-510006D0CBFA}" type="slidenum">
              <a:rPr lang="en-GB" smtClean="0"/>
              <a:pPr/>
              <a:t>73</a:t>
            </a:fld>
            <a:endParaRPr lang="en-GB" smtClean="0"/>
          </a:p>
        </p:txBody>
      </p:sp>
      <p:sp>
        <p:nvSpPr>
          <p:cNvPr id="1525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52580" name="Notes Placeholder 2"/>
          <p:cNvSpPr>
            <a:spLocks noGrp="1"/>
          </p:cNvSpPr>
          <p:nvPr>
            <p:ph type="body" idx="1"/>
          </p:nvPr>
        </p:nvSpPr>
        <p:spPr>
          <a:xfrm>
            <a:off x="685640" y="4344062"/>
            <a:ext cx="5486720" cy="4113183"/>
          </a:xfrm>
          <a:noFill/>
          <a:ln/>
        </p:spPr>
        <p:txBody>
          <a:bodyPr lIns="96661" tIns="48331" rIns="96661" bIns="48331"/>
          <a:lstStyle/>
          <a:p>
            <a:pPr defTabSz="914400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2581" name="Date Placeholder 4"/>
          <p:cNvSpPr txBox="1">
            <a:spLocks noGrp="1"/>
          </p:cNvSpPr>
          <p:nvPr/>
        </p:nvSpPr>
        <p:spPr bwMode="auto">
          <a:xfrm>
            <a:off x="3884758" y="1"/>
            <a:ext cx="2971639" cy="45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>
                <a:solidFill>
                  <a:schemeClr val="tx1"/>
                </a:solidFill>
                <a:latin typeface="Arial" charset="0"/>
                <a:cs typeface="Arial" charset="0"/>
              </a:rPr>
              <a:t>28/09/2009</a:t>
            </a:r>
          </a:p>
        </p:txBody>
      </p:sp>
      <p:sp>
        <p:nvSpPr>
          <p:cNvPr id="152582" name="Footer Placeholder 5"/>
          <p:cNvSpPr txBox="1">
            <a:spLocks noGrp="1"/>
          </p:cNvSpPr>
          <p:nvPr/>
        </p:nvSpPr>
        <p:spPr bwMode="auto">
          <a:xfrm>
            <a:off x="1" y="8685183"/>
            <a:ext cx="2971640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>
                <a:solidFill>
                  <a:schemeClr val="tx1"/>
                </a:solidFill>
                <a:latin typeface="Arial" charset="0"/>
                <a:cs typeface="Arial" charset="0"/>
              </a:rPr>
              <a:t>ECDL'09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A7A8BB-5296-41A6-9146-E70C6E1F5D84}" type="slidenum">
              <a:rPr lang="en-GB" smtClean="0"/>
              <a:pPr/>
              <a:t>74</a:t>
            </a:fld>
            <a:endParaRPr lang="en-GB" smtClean="0"/>
          </a:p>
        </p:txBody>
      </p:sp>
      <p:sp>
        <p:nvSpPr>
          <p:cNvPr id="153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53604" name="Notes Placeholder 2"/>
          <p:cNvSpPr>
            <a:spLocks noGrp="1"/>
          </p:cNvSpPr>
          <p:nvPr>
            <p:ph type="body" idx="1"/>
          </p:nvPr>
        </p:nvSpPr>
        <p:spPr>
          <a:xfrm>
            <a:off x="685640" y="4344062"/>
            <a:ext cx="5486720" cy="4113183"/>
          </a:xfrm>
          <a:noFill/>
          <a:ln/>
        </p:spPr>
        <p:txBody>
          <a:bodyPr lIns="96661" tIns="48331" rIns="96661" bIns="48331"/>
          <a:lstStyle/>
          <a:p>
            <a:pPr defTabSz="914400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05" name="Date Placeholder 4"/>
          <p:cNvSpPr txBox="1">
            <a:spLocks noGrp="1"/>
          </p:cNvSpPr>
          <p:nvPr/>
        </p:nvSpPr>
        <p:spPr bwMode="auto">
          <a:xfrm>
            <a:off x="3884758" y="1"/>
            <a:ext cx="2971639" cy="45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>
                <a:solidFill>
                  <a:schemeClr val="tx1"/>
                </a:solidFill>
                <a:latin typeface="Arial" charset="0"/>
                <a:cs typeface="Arial" charset="0"/>
              </a:rPr>
              <a:t>28/09/2009</a:t>
            </a:r>
          </a:p>
        </p:txBody>
      </p:sp>
      <p:sp>
        <p:nvSpPr>
          <p:cNvPr id="153606" name="Footer Placeholder 5"/>
          <p:cNvSpPr txBox="1">
            <a:spLocks noGrp="1"/>
          </p:cNvSpPr>
          <p:nvPr/>
        </p:nvSpPr>
        <p:spPr bwMode="auto">
          <a:xfrm>
            <a:off x="1" y="8685183"/>
            <a:ext cx="2971640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>
                <a:solidFill>
                  <a:schemeClr val="tx1"/>
                </a:solidFill>
                <a:latin typeface="Arial" charset="0"/>
                <a:cs typeface="Arial" charset="0"/>
              </a:rPr>
              <a:t>ECDL'09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A329527-F587-42C4-AFB6-6C503E18C31F}" type="slidenum">
              <a:rPr lang="en-GB" smtClean="0"/>
              <a:pPr/>
              <a:t>75</a:t>
            </a:fld>
            <a:endParaRPr lang="en-GB" smtClean="0"/>
          </a:p>
        </p:txBody>
      </p:sp>
      <p:sp>
        <p:nvSpPr>
          <p:cNvPr id="1546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54628" name="Notes Placeholder 2"/>
          <p:cNvSpPr>
            <a:spLocks noGrp="1"/>
          </p:cNvSpPr>
          <p:nvPr>
            <p:ph type="body" idx="1"/>
          </p:nvPr>
        </p:nvSpPr>
        <p:spPr>
          <a:xfrm>
            <a:off x="685640" y="4344062"/>
            <a:ext cx="5486720" cy="4113183"/>
          </a:xfrm>
          <a:noFill/>
          <a:ln/>
        </p:spPr>
        <p:txBody>
          <a:bodyPr lIns="96661" tIns="48331" rIns="96661" bIns="48331"/>
          <a:lstStyle/>
          <a:p>
            <a:pPr defTabSz="914400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4629" name="Date Placeholder 4"/>
          <p:cNvSpPr txBox="1">
            <a:spLocks noGrp="1"/>
          </p:cNvSpPr>
          <p:nvPr/>
        </p:nvSpPr>
        <p:spPr bwMode="auto">
          <a:xfrm>
            <a:off x="3884758" y="1"/>
            <a:ext cx="2971639" cy="45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>
                <a:solidFill>
                  <a:schemeClr val="tx1"/>
                </a:solidFill>
                <a:latin typeface="Arial" charset="0"/>
                <a:cs typeface="Arial" charset="0"/>
              </a:rPr>
              <a:t>28/09/2009</a:t>
            </a:r>
          </a:p>
        </p:txBody>
      </p:sp>
      <p:sp>
        <p:nvSpPr>
          <p:cNvPr id="154630" name="Footer Placeholder 5"/>
          <p:cNvSpPr txBox="1">
            <a:spLocks noGrp="1"/>
          </p:cNvSpPr>
          <p:nvPr/>
        </p:nvSpPr>
        <p:spPr bwMode="auto">
          <a:xfrm>
            <a:off x="1" y="8685183"/>
            <a:ext cx="2971640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>
                <a:solidFill>
                  <a:schemeClr val="tx1"/>
                </a:solidFill>
                <a:latin typeface="Arial" charset="0"/>
                <a:cs typeface="Arial" charset="0"/>
              </a:rPr>
              <a:t>ECDL'09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6ECB1AF-684A-49A5-BA5C-43010472E4D0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40" y="4344062"/>
            <a:ext cx="5486720" cy="4114653"/>
          </a:xfrm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9D120FD-F851-4ACB-A31B-DAEACB4F185A}" type="slidenum">
              <a:rPr lang="en-GB" smtClean="0"/>
              <a:pPr/>
              <a:t>76</a:t>
            </a:fld>
            <a:endParaRPr lang="en-GB" smtClean="0"/>
          </a:p>
        </p:txBody>
      </p:sp>
      <p:sp>
        <p:nvSpPr>
          <p:cNvPr id="1556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55652" name="Notes Placeholder 2"/>
          <p:cNvSpPr>
            <a:spLocks noGrp="1"/>
          </p:cNvSpPr>
          <p:nvPr>
            <p:ph type="body" idx="1"/>
          </p:nvPr>
        </p:nvSpPr>
        <p:spPr>
          <a:xfrm>
            <a:off x="685640" y="4344062"/>
            <a:ext cx="5486720" cy="4113183"/>
          </a:xfrm>
          <a:noFill/>
          <a:ln/>
        </p:spPr>
        <p:txBody>
          <a:bodyPr lIns="96661" tIns="48331" rIns="96661" bIns="48331"/>
          <a:lstStyle/>
          <a:p>
            <a:pPr defTabSz="914400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5653" name="Date Placeholder 4"/>
          <p:cNvSpPr txBox="1">
            <a:spLocks noGrp="1"/>
          </p:cNvSpPr>
          <p:nvPr/>
        </p:nvSpPr>
        <p:spPr bwMode="auto">
          <a:xfrm>
            <a:off x="3884758" y="1"/>
            <a:ext cx="2971639" cy="45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>
                <a:solidFill>
                  <a:schemeClr val="tx1"/>
                </a:solidFill>
                <a:latin typeface="Arial" charset="0"/>
                <a:cs typeface="Arial" charset="0"/>
              </a:rPr>
              <a:t>28/09/2009</a:t>
            </a:r>
          </a:p>
        </p:txBody>
      </p:sp>
      <p:sp>
        <p:nvSpPr>
          <p:cNvPr id="155654" name="Footer Placeholder 5"/>
          <p:cNvSpPr txBox="1">
            <a:spLocks noGrp="1"/>
          </p:cNvSpPr>
          <p:nvPr/>
        </p:nvSpPr>
        <p:spPr bwMode="auto">
          <a:xfrm>
            <a:off x="1" y="8685183"/>
            <a:ext cx="2971640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>
                <a:solidFill>
                  <a:schemeClr val="tx1"/>
                </a:solidFill>
                <a:latin typeface="Arial" charset="0"/>
                <a:cs typeface="Arial" charset="0"/>
              </a:rPr>
              <a:t>ECDL'09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6F2DAD-387F-4965-8EDF-BCCC58882A31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40" y="4344062"/>
            <a:ext cx="5486720" cy="4114653"/>
          </a:xfrm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B36B7E-4324-4E33-8F8B-EB2D20810730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40" y="4344062"/>
            <a:ext cx="5486720" cy="4114653"/>
          </a:xfrm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149E9F-2130-4FDC-B2D1-D02870EA5D96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40" y="4344062"/>
            <a:ext cx="5486720" cy="411465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B28DD-AFB9-4602-840B-1BC059E10732}" type="slidenum">
              <a:rPr lang="el-GR"/>
              <a:pPr/>
              <a:t>10</a:t>
            </a:fld>
            <a:endParaRPr lang="el-GR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CC537-77F7-4A7B-8942-FFED782BB492}" type="slidenum">
              <a:rPr lang="el-GR"/>
              <a:pPr/>
              <a:t>11</a:t>
            </a:fld>
            <a:endParaRPr lang="el-G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4" name="Rectangle 3"/>
          <p:cNvSpPr/>
          <p:nvPr userDrawn="1"/>
        </p:nvSpPr>
        <p:spPr>
          <a:xfrm>
            <a:off x="251520" y="6093296"/>
            <a:ext cx="25202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CE50E-45CE-43A5-984F-531246890B9E}" type="datetime1">
              <a:rPr lang="el-GR" smtClean="0"/>
              <a:pPr/>
              <a:t>30/5/2014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8ADB4A-0A98-47B2-B1DB-8E6DA362229D}" type="datetime1">
              <a:rPr lang="el-GR" smtClean="0"/>
              <a:pPr/>
              <a:t>30/5/2014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7938"/>
            <a:ext cx="7802562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7513" y="1211263"/>
            <a:ext cx="7805737" cy="4833937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quarter" idx="10"/>
          </p:nvPr>
        </p:nvSpPr>
        <p:spPr>
          <a:xfrm>
            <a:off x="3708400" y="6381750"/>
            <a:ext cx="1125538" cy="2873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BE53457-2D1B-432F-A15B-62647927B5CA}" type="datetime1">
              <a:rPr lang="el-GR" smtClean="0"/>
              <a:pPr>
                <a:defRPr/>
              </a:pPr>
              <a:t>30/5/2014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D1F9CDE-403D-4459-82FC-FC391D108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550025"/>
            <a:ext cx="10668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7691B8-10DB-44F1-827F-74E6D32EC741}" type="datetime1">
              <a:rPr lang="el-GR" smtClean="0"/>
              <a:pPr/>
              <a:t>30/5/2014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209800" y="6550025"/>
            <a:ext cx="5486400" cy="231775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550025"/>
            <a:ext cx="609600" cy="307975"/>
          </a:xfrm>
        </p:spPr>
        <p:txBody>
          <a:bodyPr/>
          <a:lstStyle>
            <a:lvl1pPr>
              <a:defRPr/>
            </a:lvl1pPr>
          </a:lstStyle>
          <a:p>
            <a:fld id="{B1F10E68-5A02-413C-8286-95A8BBB0F59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44624"/>
            <a:ext cx="8640960" cy="792088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l-GR" dirty="0" smtClean="0"/>
              <a:t>Κάντε κλικ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50014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dirty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00392" y="6408712"/>
            <a:ext cx="576064" cy="332656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7" name="Picture 2" descr="C:\Users\Stavros\Documents\DCU\DYAS\2014-01-29 dyas templates\DYAS-Logo-Final-e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806" y="6309320"/>
            <a:ext cx="1175147" cy="44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D55108-111F-4503-A2A2-F994A5C54EE5}" type="datetime1">
              <a:rPr lang="el-GR" smtClean="0"/>
              <a:pPr/>
              <a:t>30/5/2014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5589240"/>
            <a:ext cx="2133600" cy="365125"/>
          </a:xfrm>
          <a:prstGeom prst="rect">
            <a:avLst/>
          </a:prstGeom>
        </p:spPr>
        <p:txBody>
          <a:bodyPr/>
          <a:lstStyle/>
          <a:p>
            <a:fld id="{A63A741F-DD7D-433C-A61D-2138127B3FC5}" type="datetime1">
              <a:rPr lang="el-GR" smtClean="0"/>
              <a:pPr/>
              <a:t>30/5/2014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76A5B1-59AF-4D7D-8BC9-007F9F6D2562}" type="datetime1">
              <a:rPr lang="el-GR" smtClean="0"/>
              <a:pPr/>
              <a:t>30/5/2014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l-GR" dirty="0" smtClean="0"/>
              <a:t>Κάντε κλικ για επεξεργασία του τίτλου</a:t>
            </a: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2AEF12-AC97-4F1B-91DB-07F597BE8601}" type="datetime1">
              <a:rPr lang="el-GR" smtClean="0"/>
              <a:pPr/>
              <a:t>30/5/2014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B9425-7486-469B-A58E-FAEE9A4C9AAA}" type="datetime1">
              <a:rPr lang="el-GR" smtClean="0"/>
              <a:pPr/>
              <a:t>30/5/2014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5A6010-24A4-455E-AB49-B3EB5C34DC0A}" type="datetime1">
              <a:rPr lang="el-GR" smtClean="0"/>
              <a:pPr/>
              <a:t>30/5/2014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BE58E6-F62C-4FFA-B620-5E5FAA0CBFE5}" type="datetime1">
              <a:rPr lang="el-GR" smtClean="0"/>
              <a:pPr/>
              <a:t>30/5/2014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Κάντε κλικ για επεξεργασία του τίτλου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7" name="Picture 2" descr="C:\Users\Stavros\Documents\DCU\DYAS\2014-01-29 dyas templates\DYAS-Logo-Final-en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806" y="6309320"/>
            <a:ext cx="1175147" cy="44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tavros\Documents\DCU\DYAS\2014-03-10 Website Templates\dariah-gr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79133"/>
            <a:ext cx="1047342" cy="4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CzBx4LzGak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forth.gr/CULTUREstandard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1869531"/>
            <a:ext cx="7774632" cy="150562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Knowledge representation and digital </a:t>
            </a:r>
            <a:r>
              <a:rPr lang="en-US" sz="4000" dirty="0" err="1" smtClean="0"/>
              <a:t>curation</a:t>
            </a:r>
            <a:r>
              <a:rPr lang="en-US" sz="4000" dirty="0" smtClean="0"/>
              <a:t> for the humanities</a:t>
            </a:r>
            <a:endParaRPr lang="el-G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8136904" cy="25922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Panos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Constantopoulos</a:t>
            </a:r>
            <a:endParaRPr lang="en-US" sz="20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Athens University of Economics and Business &amp;</a:t>
            </a:r>
          </a:p>
          <a:p>
            <a:pPr>
              <a:spcBef>
                <a:spcPts val="0"/>
              </a:spcBef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Athena Research Centre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Humanities Goes Digital in Greece: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introductory workshop on Digital Humanities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Athens School of Fine Arts, 30/5/2014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2" descr="C:\Users\Stavros\Documents\DCU\DYAS\2014-01-29 dyas templates\DYAS-Logo-Final-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696952"/>
            <a:ext cx="2448272" cy="93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tavros\Documents\DCU\DYAS\2014-03-10 Website Templates\dariah-g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8277"/>
            <a:ext cx="2448272" cy="108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3709" y="55265"/>
            <a:ext cx="3994795" cy="163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4856-58C1-41A0-96DB-6B9C09482C4A}" type="slidenum">
              <a:rPr lang="el-GR"/>
              <a:pPr/>
              <a:t>10</a:t>
            </a:fld>
            <a:endParaRPr lang="el-GR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>
            <a:normAutofit/>
          </a:bodyPr>
          <a:lstStyle/>
          <a:p>
            <a:r>
              <a:rPr lang="en-US"/>
              <a:t>Nature of documentation data - 1</a:t>
            </a:r>
            <a:endParaRPr lang="el-G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5486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3333FF"/>
                </a:solidFill>
              </a:rPr>
              <a:t>They describe </a:t>
            </a:r>
          </a:p>
          <a:p>
            <a:pPr>
              <a:lnSpc>
                <a:spcPct val="90000"/>
              </a:lnSpc>
            </a:pPr>
            <a:r>
              <a:rPr lang="en-US" dirty="0"/>
              <a:t>Entities</a:t>
            </a:r>
            <a:endParaRPr lang="el-GR" dirty="0"/>
          </a:p>
          <a:p>
            <a:pPr lvl="1">
              <a:lnSpc>
                <a:spcPct val="90000"/>
              </a:lnSpc>
            </a:pPr>
            <a:r>
              <a:rPr lang="en-US" dirty="0"/>
              <a:t>Physical: </a:t>
            </a:r>
            <a:r>
              <a:rPr lang="en-GB" dirty="0"/>
              <a:t>the object being documented and, possibly, others related to it.</a:t>
            </a:r>
            <a:r>
              <a:rPr lang="el-GR" dirty="0"/>
              <a:t>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Conceptual: they appear in the context of their relation to the object being documented.</a:t>
            </a:r>
            <a:endParaRPr lang="el-GR" dirty="0"/>
          </a:p>
          <a:p>
            <a:pPr>
              <a:lnSpc>
                <a:spcPct val="90000"/>
              </a:lnSpc>
            </a:pPr>
            <a:r>
              <a:rPr lang="en-US" dirty="0"/>
              <a:t>Events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Determined by: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kind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limits in place and time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persons, organizations and objects involved in specific roles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constituency from other sub-events.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Activities: an important </a:t>
            </a:r>
            <a:r>
              <a:rPr lang="en-GB" dirty="0" smtClean="0"/>
              <a:t>class </a:t>
            </a:r>
            <a:r>
              <a:rPr lang="en-GB" dirty="0"/>
              <a:t>of events further characterized by: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actor, purpose and technique.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Events are only recorded in the context of their relationship to the object being documented.</a:t>
            </a:r>
            <a:r>
              <a:rPr lang="el-GR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Associations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Represent comparisons between objects (e.g. similarity) or cultural context (e.g. joint use of objects, depiction or copy making, witness).</a:t>
            </a:r>
            <a:r>
              <a:rPr lang="el-G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1EFF-043B-44F9-92BB-38CDB840BB9B}" type="slidenum">
              <a:rPr lang="el-GR"/>
              <a:pPr/>
              <a:t>11</a:t>
            </a:fld>
            <a:endParaRPr lang="el-GR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of documentation data - 2</a:t>
            </a:r>
            <a:endParaRPr lang="el-GR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3333FF"/>
                </a:solidFill>
              </a:rPr>
              <a:t>Temporal validity</a:t>
            </a:r>
            <a:endParaRPr lang="el-GR">
              <a:solidFill>
                <a:srgbClr val="3333FF"/>
              </a:solidFill>
            </a:endParaRPr>
          </a:p>
          <a:p>
            <a:r>
              <a:rPr lang="en-US"/>
              <a:t>permanent : unlimited validity</a:t>
            </a:r>
            <a:endParaRPr lang="el-GR"/>
          </a:p>
          <a:p>
            <a:r>
              <a:rPr lang="en-US"/>
              <a:t>volatile : limited over a specific time interval</a:t>
            </a:r>
            <a:r>
              <a:rPr lang="el-GR"/>
              <a:t> </a:t>
            </a:r>
            <a:endParaRPr lang="en-US"/>
          </a:p>
          <a:p>
            <a:pPr lvl="1"/>
            <a:r>
              <a:rPr lang="en-US"/>
              <a:t>data should normally be tagged with their validity time</a:t>
            </a:r>
            <a:r>
              <a:rPr lang="el-G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Nature of documentation data </a:t>
            </a:r>
            <a:r>
              <a:rPr lang="el-GR" sz="2800" dirty="0"/>
              <a:t>- 3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Information in a record as a set of</a:t>
            </a:r>
            <a:r>
              <a:rPr lang="en-US" dirty="0">
                <a:solidFill>
                  <a:srgbClr val="3333FF"/>
                </a:solidFill>
              </a:rPr>
              <a:t> logical propositions</a:t>
            </a:r>
            <a:endParaRPr lang="el-GR" dirty="0">
              <a:solidFill>
                <a:srgbClr val="3333FF"/>
              </a:solidFill>
            </a:endParaRPr>
          </a:p>
          <a:p>
            <a:r>
              <a:rPr lang="en-US" dirty="0"/>
              <a:t>May refer to</a:t>
            </a:r>
            <a:endParaRPr lang="el-GR" dirty="0"/>
          </a:p>
          <a:p>
            <a:pPr lvl="1"/>
            <a:r>
              <a:rPr lang="en-US" dirty="0"/>
              <a:t>specific situations or occurrences</a:t>
            </a:r>
            <a:r>
              <a:rPr lang="el-GR" dirty="0"/>
              <a:t> </a:t>
            </a:r>
            <a:endParaRPr lang="en-US" dirty="0"/>
          </a:p>
          <a:p>
            <a:pPr lvl="2"/>
            <a:r>
              <a:rPr lang="en-US" dirty="0"/>
              <a:t>the pen with which </a:t>
            </a:r>
            <a:r>
              <a:rPr lang="en-US" dirty="0" err="1"/>
              <a:t>Eleftherios</a:t>
            </a:r>
            <a:r>
              <a:rPr lang="en-US" dirty="0"/>
              <a:t> Venizelos signed the Protocol of the Sevres Convention</a:t>
            </a:r>
          </a:p>
          <a:p>
            <a:pPr lvl="2"/>
            <a:r>
              <a:rPr lang="en-US" dirty="0"/>
              <a:t>the necklace worn by Queen </a:t>
            </a:r>
            <a:r>
              <a:rPr lang="en-US" dirty="0" err="1"/>
              <a:t>Amalia</a:t>
            </a:r>
            <a:r>
              <a:rPr lang="en-US" dirty="0"/>
              <a:t> on her wedding</a:t>
            </a:r>
          </a:p>
          <a:p>
            <a:pPr lvl="1"/>
            <a:r>
              <a:rPr lang="en-US" dirty="0"/>
              <a:t>categories</a:t>
            </a:r>
            <a:endParaRPr lang="el-GR" dirty="0"/>
          </a:p>
          <a:p>
            <a:pPr lvl="2"/>
            <a:r>
              <a:rPr lang="en-US" dirty="0"/>
              <a:t>wedding dress, flag carried in the battlefield, clay pot</a:t>
            </a:r>
            <a:r>
              <a:rPr lang="el-GR" dirty="0"/>
              <a:t> </a:t>
            </a:r>
          </a:p>
          <a:p>
            <a:r>
              <a:rPr lang="en-US" dirty="0"/>
              <a:t>May convey</a:t>
            </a:r>
          </a:p>
          <a:p>
            <a:pPr lvl="1"/>
            <a:r>
              <a:rPr lang="en-US" dirty="0"/>
              <a:t>part of the history of a particular object</a:t>
            </a:r>
          </a:p>
          <a:p>
            <a:pPr lvl="1"/>
            <a:r>
              <a:rPr lang="en-US" dirty="0"/>
              <a:t>a </a:t>
            </a:r>
            <a:r>
              <a:rPr lang="en-US" dirty="0" smtClean="0"/>
              <a:t>hypothesis </a:t>
            </a:r>
            <a:r>
              <a:rPr lang="en-US" dirty="0"/>
              <a:t>about part of the history of an object, </a:t>
            </a:r>
            <a:r>
              <a:rPr lang="en-US" dirty="0" smtClean="0"/>
              <a:t>with </a:t>
            </a:r>
            <a:r>
              <a:rPr lang="en-US" dirty="0"/>
              <a:t>reference to categories of </a:t>
            </a:r>
            <a:r>
              <a:rPr lang="en-US" dirty="0" smtClean="0"/>
              <a:t>events and entities</a:t>
            </a:r>
            <a:endParaRPr lang="en-US" dirty="0"/>
          </a:p>
          <a:p>
            <a:pPr lvl="1"/>
            <a:r>
              <a:rPr lang="en-US" dirty="0"/>
              <a:t>knowledge about kinds of objects and events, not about a particular object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CF51-1B39-48A0-8CDD-10C718703CE9}" type="slidenum">
              <a:rPr lang="el-GR"/>
              <a:pPr/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8E0C-5A68-4DD3-9FEC-C7895D665E3E}" type="slidenum">
              <a:rPr lang="el-GR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5832" name="Rectangle 56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563563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Information patterns : examples</a:t>
            </a:r>
            <a:endParaRPr lang="el-GR" sz="2800" dirty="0"/>
          </a:p>
        </p:txBody>
      </p:sp>
      <p:graphicFrame>
        <p:nvGraphicFramePr>
          <p:cNvPr id="75834" name="Group 58"/>
          <p:cNvGraphicFramePr>
            <a:graphicFrameLocks noGrp="1"/>
          </p:cNvGraphicFramePr>
          <p:nvPr>
            <p:ph idx="1"/>
          </p:nvPr>
        </p:nvGraphicFramePr>
        <p:xfrm>
          <a:off x="385192" y="548680"/>
          <a:ext cx="8219256" cy="5699760"/>
        </p:xfrm>
        <a:graphic>
          <a:graphicData uri="http://schemas.openxmlformats.org/drawingml/2006/table">
            <a:tbl>
              <a:tblPr/>
              <a:tblGrid>
                <a:gridCol w="3882901"/>
                <a:gridCol w="4336355"/>
              </a:tblGrid>
              <a:tr h="952045">
                <a:tc>
                  <a:txBody>
                    <a:bodyPr/>
                    <a:lstStyle/>
                    <a:p>
                      <a:pPr marL="342900" marR="0" lvl="0" indent="-1984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Date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from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until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1984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Object composition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number of parts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part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name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kind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code or cardinal number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1789">
                <a:tc>
                  <a:txBody>
                    <a:bodyPr/>
                    <a:lstStyle/>
                    <a:p>
                      <a:pPr marL="342900" marR="0" lvl="0" indent="-1984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Chronology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within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throughout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cultural period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social time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justification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1984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Place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name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code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cadastral number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kind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geopolitical hierarchy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address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coordinates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values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reference point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precision of measurement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geodesic coordinate system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link to design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9041">
                <a:tc>
                  <a:txBody>
                    <a:bodyPr/>
                    <a:lstStyle/>
                    <a:p>
                      <a:pPr marL="342900" marR="0" lvl="0" indent="-1984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Dating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chronology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time measurement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value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method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laboratory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1984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Event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name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kind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chronology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place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description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persons involved 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organizations involved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objects involved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comprises events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045">
                <a:tc>
                  <a:txBody>
                    <a:bodyPr/>
                    <a:lstStyle/>
                    <a:p>
                      <a:pPr marL="342900" marR="0" lvl="0" indent="-1984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Person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name 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biographical data 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communication data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role / capacity / social group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1984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Organization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title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legal address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communication data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department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role / capacity / social group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A685-8017-4FED-8383-D607574BEBAC}" type="slidenum">
              <a:rPr lang="el-GR"/>
              <a:pPr/>
              <a:t>14</a:t>
            </a:fld>
            <a:endParaRPr lang="el-GR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entry</a:t>
            </a:r>
            <a:endParaRPr lang="el-G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/>
              <a:t>Follows object handling workflow, but some autonomy of the data entry process is desirable</a:t>
            </a:r>
            <a:endParaRPr lang="el-GR" dirty="0"/>
          </a:p>
          <a:p>
            <a:r>
              <a:rPr lang="en-US" dirty="0"/>
              <a:t>Data entry rule</a:t>
            </a:r>
            <a:endParaRPr lang="el-GR" dirty="0"/>
          </a:p>
          <a:p>
            <a:pPr lvl="1"/>
            <a:r>
              <a:rPr lang="en-US" b="1" dirty="0"/>
              <a:t>necessary</a:t>
            </a:r>
            <a:r>
              <a:rPr lang="el-GR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value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omission disallowed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b="1" dirty="0"/>
              <a:t>compulsory</a:t>
            </a:r>
            <a:r>
              <a:rPr lang="el-GR" dirty="0"/>
              <a:t>	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value must be entered if it exists and is known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1"/>
            <a:r>
              <a:rPr lang="en-US" b="1" dirty="0"/>
              <a:t>optional</a:t>
            </a:r>
          </a:p>
          <a:p>
            <a:pPr lvl="1"/>
            <a:r>
              <a:rPr lang="en-US" dirty="0" err="1"/>
              <a:t>Favours</a:t>
            </a:r>
            <a:r>
              <a:rPr lang="en-US" dirty="0"/>
              <a:t> breadth over depth</a:t>
            </a:r>
            <a:r>
              <a:rPr lang="el-GR" dirty="0"/>
              <a:t>	</a:t>
            </a:r>
          </a:p>
          <a:p>
            <a:r>
              <a:rPr lang="en-US" dirty="0"/>
              <a:t>Value uncertainty</a:t>
            </a:r>
            <a:endParaRPr lang="el-GR" dirty="0"/>
          </a:p>
          <a:p>
            <a:pPr lvl="1"/>
            <a:r>
              <a:rPr lang="en-US" dirty="0"/>
              <a:t>Conventional policy</a:t>
            </a:r>
            <a:r>
              <a:rPr lang="el-GR" dirty="0"/>
              <a:t>: </a:t>
            </a:r>
            <a:r>
              <a:rPr lang="en-US" dirty="0"/>
              <a:t>least binding</a:t>
            </a:r>
            <a:endParaRPr lang="el-GR" dirty="0"/>
          </a:p>
          <a:p>
            <a:pPr lvl="2"/>
            <a:r>
              <a:rPr lang="en-US" dirty="0"/>
              <a:t>Date ‘unknown’ or ‘before 1900 AD’</a:t>
            </a:r>
            <a:r>
              <a:rPr lang="el-GR" dirty="0"/>
              <a:t>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Effective</a:t>
            </a:r>
            <a:r>
              <a:rPr lang="en-US" dirty="0"/>
              <a:t> policy: most precise values within the limits of the documenter’s knowledge</a:t>
            </a:r>
            <a:r>
              <a:rPr lang="el-GR" dirty="0"/>
              <a:t> </a:t>
            </a:r>
            <a:endParaRPr lang="en-US" dirty="0"/>
          </a:p>
          <a:p>
            <a:pPr lvl="2"/>
            <a:r>
              <a:rPr lang="en-US" dirty="0"/>
              <a:t>A personal computer of unknown production date could be safely dated ‘after 1980 AD’</a:t>
            </a:r>
            <a:r>
              <a:rPr lang="el-GR" dirty="0"/>
              <a:t> </a:t>
            </a:r>
          </a:p>
          <a:p>
            <a:r>
              <a:rPr lang="en-US" dirty="0"/>
              <a:t>Value multiplicity : multiple values by default, unique </a:t>
            </a:r>
            <a:r>
              <a:rPr lang="en-US" dirty="0" smtClean="0"/>
              <a:t>if specified so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5F61E-2526-4B6E-A292-799F3EC79223}" type="slidenum">
              <a:rPr lang="el-GR"/>
              <a:pPr/>
              <a:t>15</a:t>
            </a:fld>
            <a:endParaRPr lang="el-GR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/>
              <a:t>Object record types</a:t>
            </a:r>
            <a:endParaRPr lang="el-GR" sz="28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458200" cy="1143000"/>
          </a:xfrm>
        </p:spPr>
        <p:txBody>
          <a:bodyPr/>
          <a:lstStyle/>
          <a:p>
            <a:r>
              <a:rPr lang="en-US" sz="1800"/>
              <a:t>In practice desirable to have a controlled variety of records thus supporting uniform documentation practices.</a:t>
            </a:r>
            <a:r>
              <a:rPr lang="el-GR" sz="1800"/>
              <a:t> </a:t>
            </a:r>
            <a:endParaRPr lang="en-US" sz="1800"/>
          </a:p>
          <a:p>
            <a:r>
              <a:rPr lang="en-US" sz="1800"/>
              <a:t>Criteria for record type definition:</a:t>
            </a:r>
            <a:endParaRPr lang="el-GR" sz="1800"/>
          </a:p>
        </p:txBody>
      </p:sp>
      <p:graphicFrame>
        <p:nvGraphicFramePr>
          <p:cNvPr id="32924" name="Group 156"/>
          <p:cNvGraphicFramePr>
            <a:graphicFrameLocks noGrp="1"/>
          </p:cNvGraphicFramePr>
          <p:nvPr>
            <p:ph sz="half" idx="2"/>
          </p:nvPr>
        </p:nvGraphicFramePr>
        <p:xfrm>
          <a:off x="228600" y="2362200"/>
          <a:ext cx="8458200" cy="2895601"/>
        </p:xfrm>
        <a:graphic>
          <a:graphicData uri="http://schemas.openxmlformats.org/drawingml/2006/table">
            <a:tbl>
              <a:tblPr/>
              <a:tblGrid>
                <a:gridCol w="3427413"/>
                <a:gridCol w="5030787"/>
              </a:tblGrid>
              <a:tr h="7667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Intended use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Object type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8838">
                <a:tc>
                  <a:txBody>
                    <a:bodyPr/>
                    <a:lstStyle/>
                    <a:p>
                      <a:pPr marL="342900" marR="0" lvl="0" indent="-198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registration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description 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administration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conservation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digital preservation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publication of digital material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1984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site monuments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moveable objects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text documents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audio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pictures (still, moving)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digital surrogates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1984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inherently digital objects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Patterns of information usage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GB" dirty="0" smtClean="0"/>
              <a:t>Objects of inquiry conceived as ‘whole’, structured entities</a:t>
            </a:r>
          </a:p>
          <a:p>
            <a:pPr lvl="1" eaLnBrk="1" hangingPunct="1"/>
            <a:r>
              <a:rPr lang="en-GB" dirty="0" smtClean="0"/>
              <a:t>Need information concerning very different aspects of such objects</a:t>
            </a:r>
          </a:p>
          <a:p>
            <a:pPr marL="0" indent="0" eaLnBrk="1" hangingPunct="1"/>
            <a:r>
              <a:rPr lang="en-GB" dirty="0" smtClean="0"/>
              <a:t>Individual object is often the starting point for information retrieval</a:t>
            </a:r>
          </a:p>
          <a:p>
            <a:pPr lvl="1" eaLnBrk="1" hangingPunct="1"/>
            <a:r>
              <a:rPr lang="en-GB" dirty="0" smtClean="0"/>
              <a:t>Research on individual resource, document, object </a:t>
            </a:r>
            <a:r>
              <a:rPr lang="en-US" dirty="0" smtClean="0"/>
              <a:t>is </a:t>
            </a:r>
            <a:r>
              <a:rPr lang="en-GB" dirty="0" smtClean="0"/>
              <a:t>common</a:t>
            </a:r>
          </a:p>
          <a:p>
            <a:pPr marL="0" indent="0" eaLnBrk="1" hangingPunct="1"/>
            <a:r>
              <a:rPr lang="en-US" dirty="0" smtClean="0"/>
              <a:t>Associative access of information</a:t>
            </a:r>
          </a:p>
          <a:p>
            <a:pPr lvl="1" eaLnBrk="1" hangingPunct="1"/>
            <a:r>
              <a:rPr lang="en-GB" dirty="0" smtClean="0"/>
              <a:t>Scholars typically need to assemble contextual information about an object</a:t>
            </a:r>
            <a:r>
              <a:rPr lang="en-US" dirty="0" smtClean="0"/>
              <a:t>:</a:t>
            </a:r>
            <a:endParaRPr lang="en-GB" dirty="0" smtClean="0"/>
          </a:p>
          <a:p>
            <a:pPr lvl="2" eaLnBrk="1" hangingPunct="1"/>
            <a:r>
              <a:rPr lang="en-GB" dirty="0" smtClean="0"/>
              <a:t>creator</a:t>
            </a:r>
          </a:p>
          <a:p>
            <a:pPr lvl="2" eaLnBrk="1" hangingPunct="1"/>
            <a:r>
              <a:rPr lang="en-GB" dirty="0" smtClean="0"/>
              <a:t>history and topography of provenance</a:t>
            </a:r>
          </a:p>
          <a:p>
            <a:pPr lvl="2" eaLnBrk="1" hangingPunct="1"/>
            <a:r>
              <a:rPr lang="en-GB" dirty="0" smtClean="0"/>
              <a:t>interpretation of themes represented</a:t>
            </a:r>
          </a:p>
          <a:p>
            <a:pPr lvl="2" eaLnBrk="1" hangingPunct="1"/>
            <a:r>
              <a:rPr lang="en-GB" dirty="0" smtClean="0"/>
              <a:t>other related artworks or </a:t>
            </a:r>
            <a:r>
              <a:rPr lang="en-GB" dirty="0" err="1" smtClean="0"/>
              <a:t>artifacts</a:t>
            </a:r>
            <a:endParaRPr lang="en-GB" dirty="0" smtClean="0"/>
          </a:p>
          <a:p>
            <a:pPr marL="0" indent="0" eaLnBrk="1" hangingPunct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876728" y="6356351"/>
            <a:ext cx="1087760" cy="313010"/>
          </a:xfrm>
        </p:spPr>
        <p:txBody>
          <a:bodyPr/>
          <a:lstStyle/>
          <a:p>
            <a:pPr>
              <a:defRPr/>
            </a:pPr>
            <a:fld id="{E437F9DF-C45C-479F-B05E-FC80A471C63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01600" y="44624"/>
            <a:ext cx="90424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850" tIns="43925" rIns="87850" bIns="43925">
            <a:spAutoFit/>
          </a:bodyPr>
          <a:lstStyle/>
          <a:p>
            <a:pPr defTabSz="873125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CLIO thematic cultural documentation system</a:t>
            </a:r>
            <a:endParaRPr lang="el-GR" sz="28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33350" y="908720"/>
            <a:ext cx="4819650" cy="572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850" tIns="43925" rIns="87850" bIns="43925">
            <a:spAutoFit/>
          </a:bodyPr>
          <a:lstStyle/>
          <a:p>
            <a:pPr defTabSz="873125" eaLnBrk="0" hangingPunct="0">
              <a:lnSpc>
                <a:spcPct val="200000"/>
              </a:lnSpc>
              <a:buClr>
                <a:srgbClr val="008080"/>
              </a:buClr>
              <a:buSzTx/>
              <a:buFont typeface="Monotype Sorts" pitchFamily="2" charset="2"/>
              <a:buNone/>
            </a:pPr>
            <a:r>
              <a:rPr lang="en-US" sz="1400" b="1" dirty="0">
                <a:latin typeface="Calibri" pitchFamily="34" charset="0"/>
              </a:rPr>
              <a:t>Main characteristics</a:t>
            </a:r>
            <a:r>
              <a:rPr lang="el-GR" sz="1400" b="1" dirty="0">
                <a:latin typeface="Calibri" pitchFamily="34" charset="0"/>
              </a:rPr>
              <a:t> </a:t>
            </a:r>
          </a:p>
          <a:p>
            <a:pPr defTabSz="873125" eaLnBrk="0" hangingPunct="0">
              <a:lnSpc>
                <a:spcPct val="130000"/>
              </a:lnSpc>
              <a:buClr>
                <a:schemeClr val="accent1"/>
              </a:buClr>
              <a:buSzPct val="130000"/>
              <a:buFontTx/>
              <a:buChar char="•"/>
            </a:pPr>
            <a:r>
              <a:rPr lang="el-GR" sz="1400" b="1" dirty="0">
                <a:latin typeface="Calibri" pitchFamily="34" charset="0"/>
              </a:rPr>
              <a:t>   </a:t>
            </a:r>
            <a:r>
              <a:rPr lang="en-US" sz="1400" dirty="0">
                <a:latin typeface="Calibri" pitchFamily="34" charset="0"/>
              </a:rPr>
              <a:t>Semantic network knowledge base</a:t>
            </a:r>
            <a:endParaRPr lang="el-GR" sz="1400" dirty="0">
              <a:latin typeface="Calibri" pitchFamily="34" charset="0"/>
            </a:endParaRPr>
          </a:p>
          <a:p>
            <a:pPr defTabSz="873125" eaLnBrk="0" hangingPunct="0">
              <a:lnSpc>
                <a:spcPct val="130000"/>
              </a:lnSpc>
              <a:buClr>
                <a:schemeClr val="accent1"/>
              </a:buClr>
              <a:buSzPct val="130000"/>
              <a:buFontTx/>
              <a:buChar char="•"/>
            </a:pPr>
            <a:r>
              <a:rPr lang="el-GR" sz="1400" dirty="0">
                <a:latin typeface="Calibri" pitchFamily="34" charset="0"/>
              </a:rPr>
              <a:t>   </a:t>
            </a:r>
            <a:r>
              <a:rPr lang="en-US" sz="1400" dirty="0">
                <a:latin typeface="Calibri" pitchFamily="34" charset="0"/>
              </a:rPr>
              <a:t>Domain ontology, precursor to CIDOC/ICOM CRM</a:t>
            </a:r>
            <a:endParaRPr lang="el-GR" sz="1400" dirty="0">
              <a:latin typeface="Calibri" pitchFamily="34" charset="0"/>
            </a:endParaRPr>
          </a:p>
          <a:p>
            <a:pPr defTabSz="873125" eaLnBrk="0" hangingPunct="0">
              <a:lnSpc>
                <a:spcPct val="130000"/>
              </a:lnSpc>
              <a:buClr>
                <a:schemeClr val="accent1"/>
              </a:buClr>
              <a:buSzPct val="130000"/>
              <a:buFontTx/>
              <a:buChar char="•"/>
            </a:pPr>
            <a:r>
              <a:rPr lang="el-GR" sz="1400" dirty="0">
                <a:latin typeface="Calibri" pitchFamily="34" charset="0"/>
              </a:rPr>
              <a:t>   </a:t>
            </a:r>
            <a:r>
              <a:rPr lang="en-US" sz="1400" dirty="0">
                <a:latin typeface="Calibri" pitchFamily="34" charset="0"/>
              </a:rPr>
              <a:t>Particularly dense information linking </a:t>
            </a:r>
            <a:r>
              <a:rPr lang="el-GR" sz="1400" dirty="0">
                <a:latin typeface="Calibri" pitchFamily="34" charset="0"/>
              </a:rPr>
              <a:t>– </a:t>
            </a:r>
            <a:r>
              <a:rPr lang="en-US" sz="1400" dirty="0">
                <a:latin typeface="Calibri" pitchFamily="34" charset="0"/>
              </a:rPr>
              <a:t>rendering of historical and cultural context</a:t>
            </a:r>
            <a:endParaRPr lang="el-GR" sz="1400" dirty="0">
              <a:latin typeface="Calibri" pitchFamily="34" charset="0"/>
            </a:endParaRPr>
          </a:p>
          <a:p>
            <a:pPr defTabSz="873125" eaLnBrk="0" hangingPunct="0">
              <a:lnSpc>
                <a:spcPct val="130000"/>
              </a:lnSpc>
              <a:buClr>
                <a:schemeClr val="accent1"/>
              </a:buClr>
              <a:buSzPct val="130000"/>
              <a:buFontTx/>
              <a:buChar char="•"/>
            </a:pPr>
            <a:r>
              <a:rPr lang="el-GR" sz="1400" dirty="0">
                <a:latin typeface="Calibri" pitchFamily="34" charset="0"/>
              </a:rPr>
              <a:t>   </a:t>
            </a:r>
            <a:r>
              <a:rPr lang="en-US" sz="1400" dirty="0">
                <a:latin typeface="Calibri" pitchFamily="34" charset="0"/>
              </a:rPr>
              <a:t>Recording of uncertain, incomplete or inconsistent statements </a:t>
            </a:r>
          </a:p>
          <a:p>
            <a:pPr defTabSz="873125" eaLnBrk="0" hangingPunct="0">
              <a:lnSpc>
                <a:spcPct val="130000"/>
              </a:lnSpc>
              <a:buClr>
                <a:schemeClr val="accent1"/>
              </a:buClr>
              <a:buSzPct val="130000"/>
              <a:buFontTx/>
              <a:buChar char="•"/>
            </a:pPr>
            <a:r>
              <a:rPr lang="en-US" sz="1400" dirty="0">
                <a:latin typeface="Calibri" pitchFamily="34" charset="0"/>
              </a:rPr>
              <a:t>   Unlimited access through chained references </a:t>
            </a:r>
          </a:p>
          <a:p>
            <a:pPr defTabSz="873125" eaLnBrk="0" hangingPunct="0">
              <a:lnSpc>
                <a:spcPct val="130000"/>
              </a:lnSpc>
              <a:buClr>
                <a:schemeClr val="accent1"/>
              </a:buClr>
              <a:buSzPct val="130000"/>
              <a:buFontTx/>
              <a:buNone/>
            </a:pPr>
            <a:endParaRPr lang="en-US" sz="1400" b="1" dirty="0">
              <a:latin typeface="Calibri" pitchFamily="34" charset="0"/>
            </a:endParaRPr>
          </a:p>
          <a:p>
            <a:pPr defTabSz="873125" eaLnBrk="0" hangingPunct="0">
              <a:lnSpc>
                <a:spcPct val="130000"/>
              </a:lnSpc>
              <a:buClr>
                <a:schemeClr val="accent1"/>
              </a:buClr>
              <a:buSzPct val="130000"/>
              <a:buFontTx/>
              <a:buNone/>
            </a:pPr>
            <a:r>
              <a:rPr lang="en-US" sz="1400" b="1" dirty="0">
                <a:latin typeface="Calibri" pitchFamily="34" charset="0"/>
              </a:rPr>
              <a:t>Applications</a:t>
            </a:r>
            <a:endParaRPr lang="el-GR" sz="1400" b="1" dirty="0">
              <a:latin typeface="Calibri" pitchFamily="34" charset="0"/>
            </a:endParaRPr>
          </a:p>
          <a:p>
            <a:pPr defTabSz="873125" eaLnBrk="0" hangingPunct="0">
              <a:lnSpc>
                <a:spcPct val="130000"/>
              </a:lnSpc>
              <a:buClr>
                <a:srgbClr val="33CCCC"/>
              </a:buClr>
              <a:buSzPct val="130000"/>
              <a:buFontTx/>
              <a:buChar char="•"/>
            </a:pPr>
            <a:r>
              <a:rPr lang="el-GR" sz="1400" dirty="0">
                <a:latin typeface="Calibri" pitchFamily="34" charset="0"/>
              </a:rPr>
              <a:t>  </a:t>
            </a:r>
            <a:r>
              <a:rPr lang="en-US" sz="1400" dirty="0" err="1">
                <a:latin typeface="Calibri" pitchFamily="34" charset="0"/>
              </a:rPr>
              <a:t>Benaki</a:t>
            </a:r>
            <a:r>
              <a:rPr lang="en-US" sz="1400" dirty="0">
                <a:latin typeface="Calibri" pitchFamily="34" charset="0"/>
              </a:rPr>
              <a:t> Museum, Documentation department </a:t>
            </a:r>
          </a:p>
          <a:p>
            <a:pPr defTabSz="873125" eaLnBrk="0" hangingPunct="0">
              <a:lnSpc>
                <a:spcPct val="130000"/>
              </a:lnSpc>
              <a:buClr>
                <a:srgbClr val="33CCCC"/>
              </a:buClr>
              <a:buSzPct val="130000"/>
              <a:buFontTx/>
              <a:buChar char="•"/>
            </a:pPr>
            <a:r>
              <a:rPr lang="en-US" sz="1400" dirty="0">
                <a:latin typeface="Calibri" pitchFamily="34" charset="0"/>
              </a:rPr>
              <a:t>  Ancient Theatre </a:t>
            </a:r>
            <a:r>
              <a:rPr lang="en-US" sz="1400" dirty="0" err="1">
                <a:latin typeface="Calibri" pitchFamily="34" charset="0"/>
              </a:rPr>
              <a:t>Programme</a:t>
            </a:r>
            <a:r>
              <a:rPr lang="en-US" sz="1400" dirty="0">
                <a:latin typeface="Calibri" pitchFamily="34" charset="0"/>
              </a:rPr>
              <a:t>, Institute of Mediterranean Studies – FORTH</a:t>
            </a:r>
            <a:endParaRPr lang="el-GR" sz="1400" dirty="0">
              <a:latin typeface="Calibri" pitchFamily="34" charset="0"/>
            </a:endParaRPr>
          </a:p>
          <a:p>
            <a:pPr defTabSz="873125" eaLnBrk="0" hangingPunct="0">
              <a:lnSpc>
                <a:spcPct val="130000"/>
              </a:lnSpc>
              <a:buClr>
                <a:srgbClr val="33CCCC"/>
              </a:buClr>
              <a:buSzPct val="130000"/>
              <a:buFontTx/>
              <a:buNone/>
            </a:pPr>
            <a:endParaRPr lang="en-US" sz="1400" b="1" dirty="0">
              <a:latin typeface="Calibri" pitchFamily="34" charset="0"/>
            </a:endParaRPr>
          </a:p>
          <a:p>
            <a:pPr defTabSz="873125" eaLnBrk="0" hangingPunct="0">
              <a:lnSpc>
                <a:spcPct val="130000"/>
              </a:lnSpc>
              <a:buClr>
                <a:srgbClr val="33CCCC"/>
              </a:buClr>
              <a:buSzPct val="130000"/>
              <a:buFontTx/>
              <a:buNone/>
            </a:pPr>
            <a:r>
              <a:rPr lang="en-US" sz="1400" i="1" dirty="0">
                <a:latin typeface="Calibri" pitchFamily="34" charset="0"/>
              </a:rPr>
              <a:t>Centre for Cultural Informatics, ICS-FORTH </a:t>
            </a:r>
          </a:p>
          <a:p>
            <a:pPr defTabSz="873125" eaLnBrk="0" hangingPunct="0">
              <a:lnSpc>
                <a:spcPct val="130000"/>
              </a:lnSpc>
              <a:buClr>
                <a:srgbClr val="33CCCC"/>
              </a:buClr>
              <a:buSzPct val="130000"/>
              <a:buFontTx/>
              <a:buNone/>
            </a:pPr>
            <a:r>
              <a:rPr lang="en-US" sz="1400" i="1" dirty="0" err="1">
                <a:latin typeface="Calibri" pitchFamily="34" charset="0"/>
              </a:rPr>
              <a:t>Benaki</a:t>
            </a:r>
            <a:r>
              <a:rPr lang="en-US" sz="1400" i="1" dirty="0">
                <a:latin typeface="Calibri" pitchFamily="34" charset="0"/>
              </a:rPr>
              <a:t> </a:t>
            </a:r>
            <a:r>
              <a:rPr lang="en-US" sz="1400" i="1" dirty="0" smtClean="0">
                <a:latin typeface="Calibri" pitchFamily="34" charset="0"/>
              </a:rPr>
              <a:t>Museum</a:t>
            </a:r>
          </a:p>
          <a:p>
            <a:pPr defTabSz="873125" eaLnBrk="0" hangingPunct="0">
              <a:lnSpc>
                <a:spcPct val="130000"/>
              </a:lnSpc>
              <a:buClr>
                <a:srgbClr val="33CCCC"/>
              </a:buClr>
              <a:buSzPct val="130000"/>
              <a:buFontTx/>
              <a:buNone/>
            </a:pPr>
            <a:r>
              <a:rPr lang="en-US" sz="1200" dirty="0" smtClean="0"/>
              <a:t>P. </a:t>
            </a:r>
            <a:r>
              <a:rPr lang="en-US" sz="1200" dirty="0" err="1" smtClean="0"/>
              <a:t>Constantopoulos</a:t>
            </a:r>
            <a:r>
              <a:rPr lang="en-US" sz="1200" dirty="0" smtClean="0"/>
              <a:t>, "Cultural Documentation: The CLIO System", Technical Report FORTH-ICS-TR115-1994, Institute of Computer Science, Foundation of Research and Technology - Hellas, January 1994.</a:t>
            </a:r>
            <a:endParaRPr lang="en-US" sz="1200" i="1" dirty="0"/>
          </a:p>
          <a:p>
            <a:pPr defTabSz="873125" eaLnBrk="0" hangingPunct="0">
              <a:lnSpc>
                <a:spcPct val="130000"/>
              </a:lnSpc>
              <a:buClr>
                <a:srgbClr val="33CCCC"/>
              </a:buClr>
              <a:buSzPct val="130000"/>
              <a:buFontTx/>
              <a:buNone/>
            </a:pPr>
            <a:endParaRPr lang="el-GR" sz="140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9200" y="764704"/>
            <a:ext cx="3733800" cy="2667000"/>
            <a:chOff x="0" y="0"/>
            <a:chExt cx="5970" cy="4527"/>
          </a:xfrm>
        </p:grpSpPr>
        <p:pic>
          <p:nvPicPr>
            <p:cNvPr id="4199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970" cy="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" y="694"/>
              <a:ext cx="1560" cy="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65" y="72"/>
              <a:ext cx="2688" cy="2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5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" y="2891"/>
              <a:ext cx="3270" cy="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6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55" y="2673"/>
              <a:ext cx="2004" cy="1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98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573016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Line 11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16C11-9765-49E0-9AE4-2390B584E32E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basic CLIO premise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The ultimate goal of users  is not just to get information about an object but to understand a topic. </a:t>
            </a:r>
          </a:p>
          <a:p>
            <a:pPr marL="0" indent="0" eaLnBrk="1" hangingPunct="1"/>
            <a:r>
              <a:rPr lang="en-US" smtClean="0"/>
              <a:t>Understanding is based on associations. 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/>
            <a:r>
              <a:rPr lang="en-US" smtClean="0"/>
              <a:t>CLIO: 1993-1996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/>
            <a:r>
              <a:rPr lang="en-US" smtClean="0"/>
              <a:t>The basic premise and the information model of CLIO will become the origin of the CIDOC CRM development (1996-2006)</a:t>
            </a:r>
          </a:p>
          <a:p>
            <a:pPr marL="0" indent="0"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88696" y="6376243"/>
            <a:ext cx="1231776" cy="365125"/>
          </a:xfrm>
        </p:spPr>
        <p:txBody>
          <a:bodyPr/>
          <a:lstStyle/>
          <a:p>
            <a:pPr>
              <a:defRPr/>
            </a:pPr>
            <a:fld id="{87ED8E02-A2F6-4672-B7C0-5D5D2B925B16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hardships of integrated access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"Do you have any film of the last V-1 to fall on London?" </a:t>
            </a:r>
          </a:p>
          <a:p>
            <a:pPr lvl="1" eaLnBrk="1" hangingPunct="1"/>
            <a:r>
              <a:rPr lang="en-US" smtClean="0"/>
              <a:t>Requires a knowledge of both the nature of a "V1" and a complex temporal inference. </a:t>
            </a:r>
            <a:br>
              <a:rPr lang="en-US" smtClean="0"/>
            </a:br>
            <a:endParaRPr lang="en-US" smtClean="0"/>
          </a:p>
          <a:p>
            <a:pPr marL="0" indent="0" eaLnBrk="1" hangingPunct="1"/>
            <a:r>
              <a:rPr lang="en-US" smtClean="0"/>
              <a:t>"Do you have any miniatures depicting the 'churning of the milky ocean'?" </a:t>
            </a:r>
          </a:p>
          <a:p>
            <a:pPr lvl="1" eaLnBrk="1" hangingPunct="1"/>
            <a:r>
              <a:rPr lang="en-US" smtClean="0"/>
              <a:t>Requires a detailed knowledge of Indian Iconography to know where, in what object genres and which contexts this might be shown.</a:t>
            </a:r>
          </a:p>
          <a:p>
            <a:pPr marL="0" indent="0" eaLnBrk="1" hangingPunct="1"/>
            <a:endParaRPr lang="en-US" i="1" smtClean="0"/>
          </a:p>
          <a:p>
            <a:pPr lvl="4" eaLnBrk="1" hangingPunct="1">
              <a:buFont typeface="Myriad Pro" pitchFamily="34" charset="0"/>
              <a:buNone/>
            </a:pPr>
            <a:r>
              <a:rPr lang="en-US" sz="1400" i="1" smtClean="0"/>
              <a:t>After D. Bearman &amp; J. Trant, </a:t>
            </a:r>
          </a:p>
          <a:p>
            <a:pPr lvl="4" eaLnBrk="1" hangingPunct="1">
              <a:buFont typeface="Myriad Pro" pitchFamily="34" charset="0"/>
              <a:buNone/>
            </a:pPr>
            <a:r>
              <a:rPr lang="en-US" sz="1400" i="1" smtClean="0"/>
              <a:t>http://www.archimuse.com/papers/ukoln98paper/index.html</a:t>
            </a:r>
            <a:r>
              <a:rPr lang="en-US" sz="1400" smtClean="0"/>
              <a:t> </a:t>
            </a:r>
            <a:br>
              <a:rPr lang="en-US" sz="1400" smtClean="0"/>
            </a:br>
            <a:endParaRPr lang="en-US" sz="1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092752" y="6356351"/>
            <a:ext cx="799728" cy="313010"/>
          </a:xfrm>
        </p:spPr>
        <p:txBody>
          <a:bodyPr/>
          <a:lstStyle/>
          <a:p>
            <a:pPr>
              <a:defRPr/>
            </a:pPr>
            <a:fld id="{665EE435-C7F1-4486-98CB-D1283647D1AB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568952" cy="1224136"/>
          </a:xfrm>
        </p:spPr>
        <p:txBody>
          <a:bodyPr>
            <a:noAutofit/>
          </a:bodyPr>
          <a:lstStyle/>
          <a:p>
            <a:r>
              <a:rPr lang="en-US" dirty="0" smtClean="0"/>
              <a:t>Digital information in the arts and humanities: </a:t>
            </a:r>
            <a:br>
              <a:rPr lang="en-US" dirty="0" smtClean="0"/>
            </a:br>
            <a:r>
              <a:rPr lang="en-US" dirty="0" smtClean="0"/>
              <a:t>     levels of understanding</a:t>
            </a:r>
            <a:endParaRPr lang="el-GR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23925"/>
            <a:ext cx="8424936" cy="4641379"/>
          </a:xfrm>
        </p:spPr>
        <p:txBody>
          <a:bodyPr>
            <a:normAutofit/>
          </a:bodyPr>
          <a:lstStyle/>
          <a:p>
            <a:r>
              <a:rPr lang="en-US" dirty="0" smtClean="0"/>
              <a:t>Object level</a:t>
            </a:r>
          </a:p>
          <a:p>
            <a:pPr lvl="1"/>
            <a:r>
              <a:rPr lang="en-US" dirty="0" smtClean="0"/>
              <a:t>Dealing with tangible and intangible objects of the domain</a:t>
            </a:r>
          </a:p>
          <a:p>
            <a:pPr lvl="1"/>
            <a:r>
              <a:rPr lang="en-US" i="1" dirty="0" smtClean="0"/>
              <a:t>How are information objects?</a:t>
            </a:r>
          </a:p>
          <a:p>
            <a:r>
              <a:rPr lang="en-US" dirty="0" smtClean="0"/>
              <a:t>Process level</a:t>
            </a:r>
          </a:p>
          <a:p>
            <a:pPr lvl="1"/>
            <a:r>
              <a:rPr lang="en-US" dirty="0" smtClean="0"/>
              <a:t>Dealing with information use</a:t>
            </a:r>
          </a:p>
          <a:p>
            <a:pPr lvl="1"/>
            <a:r>
              <a:rPr lang="en-US" i="1" dirty="0" smtClean="0"/>
              <a:t>How are information objects created, accessed, used, modified?</a:t>
            </a:r>
          </a:p>
          <a:p>
            <a:r>
              <a:rPr lang="en-US" dirty="0" smtClean="0"/>
              <a:t>Discourse level</a:t>
            </a:r>
          </a:p>
          <a:p>
            <a:pPr lvl="1"/>
            <a:r>
              <a:rPr lang="en-US" dirty="0" smtClean="0"/>
              <a:t>Dealing with knowledge and practices</a:t>
            </a:r>
          </a:p>
          <a:p>
            <a:pPr lvl="1"/>
            <a:r>
              <a:rPr lang="en-US" i="1" dirty="0" smtClean="0"/>
              <a:t>How does the information system function at the level of pragmatics?</a:t>
            </a:r>
            <a:endParaRPr lang="el-GR" i="1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380784" y="6309320"/>
            <a:ext cx="655712" cy="501650"/>
          </a:xfrm>
        </p:spPr>
        <p:txBody>
          <a:bodyPr/>
          <a:lstStyle/>
          <a:p>
            <a:pPr>
              <a:defRPr/>
            </a:pPr>
            <a:fld id="{ECE2115F-3BCC-4F58-98C6-5CDD55075D0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100" dirty="0" smtClean="0"/>
              <a:t>Find documents related to the Yalta agreement</a:t>
            </a:r>
            <a:r>
              <a:rPr lang="en-US" sz="1600" i="1" dirty="0" smtClean="0"/>
              <a:t>							After M. </a:t>
            </a:r>
            <a:r>
              <a:rPr lang="en-US" sz="1600" i="1" dirty="0" err="1" smtClean="0"/>
              <a:t>Doerr</a:t>
            </a:r>
            <a:endParaRPr lang="en-US" sz="1600" i="1" dirty="0" smtClean="0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611188" y="1052513"/>
            <a:ext cx="7797800" cy="25638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chemeClr val="accent1"/>
                </a:solidFill>
                <a:latin typeface="Calibri" pitchFamily="34" charset="0"/>
                <a:ea typeface="MS Mincho" pitchFamily="49" charset="-128"/>
              </a:rPr>
              <a:t>Type:</a:t>
            </a:r>
            <a:r>
              <a:rPr lang="en-US" sz="1800" dirty="0">
                <a:latin typeface="Calibri" pitchFamily="34" charset="0"/>
                <a:ea typeface="MS Mincho" pitchFamily="49" charset="-128"/>
              </a:rPr>
              <a:t>		Text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chemeClr val="accent1"/>
                </a:solidFill>
                <a:latin typeface="Calibri" pitchFamily="34" charset="0"/>
                <a:ea typeface="MS Mincho" pitchFamily="49" charset="-128"/>
              </a:rPr>
              <a:t>Title:</a:t>
            </a:r>
            <a:r>
              <a:rPr lang="en-US" sz="1800" dirty="0">
                <a:latin typeface="Calibri" pitchFamily="34" charset="0"/>
                <a:ea typeface="MS Mincho" pitchFamily="49" charset="-128"/>
              </a:rPr>
              <a:t> 		</a:t>
            </a:r>
            <a:r>
              <a:rPr lang="en-GB" sz="1800" dirty="0">
                <a:latin typeface="Calibri" pitchFamily="34" charset="0"/>
                <a:ea typeface="MS Mincho" pitchFamily="49" charset="-128"/>
              </a:rPr>
              <a:t>Protocol </a:t>
            </a:r>
            <a:r>
              <a:rPr lang="en-US" sz="1800" dirty="0">
                <a:latin typeface="Calibri" pitchFamily="34" charset="0"/>
                <a:ea typeface="MS Mincho" pitchFamily="49" charset="-128"/>
              </a:rPr>
              <a:t>o</a:t>
            </a:r>
            <a:r>
              <a:rPr lang="en-GB" sz="1800" dirty="0">
                <a:latin typeface="Calibri" pitchFamily="34" charset="0"/>
                <a:ea typeface="MS Mincho" pitchFamily="49" charset="-128"/>
              </a:rPr>
              <a:t>f Proceedings </a:t>
            </a:r>
            <a:r>
              <a:rPr lang="en-US" sz="1800" dirty="0">
                <a:latin typeface="Calibri" pitchFamily="34" charset="0"/>
                <a:ea typeface="MS Mincho" pitchFamily="49" charset="-128"/>
              </a:rPr>
              <a:t>o</a:t>
            </a:r>
            <a:r>
              <a:rPr lang="en-GB" sz="1800" dirty="0">
                <a:latin typeface="Calibri" pitchFamily="34" charset="0"/>
                <a:ea typeface="MS Mincho" pitchFamily="49" charset="-128"/>
              </a:rPr>
              <a:t>f Crimea Conference </a:t>
            </a:r>
            <a:endParaRPr lang="en-GB" sz="1800" dirty="0">
              <a:latin typeface="Calibri" pitchFamily="34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err="1">
                <a:solidFill>
                  <a:schemeClr val="accent1"/>
                </a:solidFill>
                <a:latin typeface="Calibri" pitchFamily="34" charset="0"/>
                <a:ea typeface="MS Mincho" pitchFamily="49" charset="-128"/>
              </a:rPr>
              <a:t>Title.Subtitle</a:t>
            </a:r>
            <a:r>
              <a:rPr lang="en-US" sz="1800" dirty="0">
                <a:solidFill>
                  <a:schemeClr val="accent1"/>
                </a:solidFill>
                <a:latin typeface="Calibri" pitchFamily="34" charset="0"/>
                <a:ea typeface="MS Mincho" pitchFamily="49" charset="-128"/>
              </a:rPr>
              <a:t>:</a:t>
            </a:r>
            <a:r>
              <a:rPr lang="en-US" sz="1800" dirty="0">
                <a:latin typeface="Calibri" pitchFamily="34" charset="0"/>
                <a:ea typeface="MS Mincho" pitchFamily="49" charset="-128"/>
              </a:rPr>
              <a:t> 	</a:t>
            </a:r>
            <a:r>
              <a:rPr lang="en-GB" sz="1800" dirty="0">
                <a:latin typeface="Calibri" pitchFamily="34" charset="0"/>
                <a:ea typeface="MS Mincho" pitchFamily="49" charset="-128"/>
              </a:rPr>
              <a:t>II. Declaration </a:t>
            </a:r>
            <a:r>
              <a:rPr lang="en-US" sz="1800" dirty="0">
                <a:latin typeface="Calibri" pitchFamily="34" charset="0"/>
                <a:ea typeface="MS Mincho" pitchFamily="49" charset="-128"/>
              </a:rPr>
              <a:t>o</a:t>
            </a:r>
            <a:r>
              <a:rPr lang="en-GB" sz="1800" dirty="0">
                <a:latin typeface="Calibri" pitchFamily="34" charset="0"/>
                <a:ea typeface="MS Mincho" pitchFamily="49" charset="-128"/>
              </a:rPr>
              <a:t>f Liberated Europe </a:t>
            </a:r>
            <a:endParaRPr lang="en-GB" sz="1800" dirty="0">
              <a:latin typeface="Calibri" pitchFamily="34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chemeClr val="accent1"/>
                </a:solidFill>
                <a:latin typeface="Calibri" pitchFamily="34" charset="0"/>
                <a:ea typeface="MS Mincho" pitchFamily="49" charset="-128"/>
              </a:rPr>
              <a:t>Date:</a:t>
            </a:r>
            <a:r>
              <a:rPr lang="en-US" sz="1800" dirty="0">
                <a:latin typeface="Calibri" pitchFamily="34" charset="0"/>
                <a:ea typeface="MS Mincho" pitchFamily="49" charset="-128"/>
              </a:rPr>
              <a:t> 		</a:t>
            </a:r>
            <a:r>
              <a:rPr lang="en-GB" sz="1800" dirty="0">
                <a:latin typeface="Calibri" pitchFamily="34" charset="0"/>
                <a:ea typeface="MS Mincho" pitchFamily="49" charset="-128"/>
              </a:rPr>
              <a:t>February 11, 1945.</a:t>
            </a:r>
            <a:endParaRPr lang="en-US" sz="1800" dirty="0">
              <a:latin typeface="Calibri" pitchFamily="34" charset="0"/>
              <a:ea typeface="MS Mincho" pitchFamily="49" charset="-128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chemeClr val="accent1"/>
                </a:solidFill>
                <a:latin typeface="Calibri" pitchFamily="34" charset="0"/>
                <a:ea typeface="MS Mincho" pitchFamily="49" charset="-128"/>
              </a:rPr>
              <a:t>Creator:</a:t>
            </a:r>
            <a:r>
              <a:rPr lang="en-US" sz="1800" dirty="0">
                <a:latin typeface="Calibri" pitchFamily="34" charset="0"/>
                <a:ea typeface="MS Mincho" pitchFamily="49" charset="-128"/>
              </a:rPr>
              <a:t>	         </a:t>
            </a:r>
            <a:r>
              <a:rPr lang="en-US" sz="1800" dirty="0" err="1">
                <a:latin typeface="Calibri" pitchFamily="34" charset="0"/>
                <a:ea typeface="MS Mincho" pitchFamily="49" charset="-128"/>
              </a:rPr>
              <a:t>Th</a:t>
            </a:r>
            <a:r>
              <a:rPr lang="en-GB" sz="1800" dirty="0">
                <a:latin typeface="Calibri" pitchFamily="34" charset="0"/>
                <a:cs typeface="Times New Roman" pitchFamily="18" charset="0"/>
              </a:rPr>
              <a:t>e Premier of the Union of Soviet </a:t>
            </a:r>
            <a:r>
              <a:rPr lang="en-GB" sz="1800" dirty="0" err="1">
                <a:latin typeface="Calibri" pitchFamily="34" charset="0"/>
                <a:cs typeface="Times New Roman" pitchFamily="18" charset="0"/>
              </a:rPr>
              <a:t>Socialis</a:t>
            </a:r>
            <a:r>
              <a:rPr lang="en-US" sz="1800" dirty="0">
                <a:latin typeface="Calibri" pitchFamily="34" charset="0"/>
                <a:cs typeface="Times New Roman" pitchFamily="18" charset="0"/>
              </a:rPr>
              <a:t>t </a:t>
            </a:r>
            <a:r>
              <a:rPr lang="en-GB" sz="1800" dirty="0">
                <a:latin typeface="Calibri" pitchFamily="34" charset="0"/>
                <a:cs typeface="Times New Roman" pitchFamily="18" charset="0"/>
              </a:rPr>
              <a:t>Republics </a:t>
            </a:r>
            <a:endParaRPr lang="en-US" sz="1800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latin typeface="Calibri" pitchFamily="34" charset="0"/>
                <a:cs typeface="Times New Roman" pitchFamily="18" charset="0"/>
              </a:rPr>
              <a:t>  		         </a:t>
            </a:r>
            <a:r>
              <a:rPr lang="en-US" sz="1800" dirty="0" err="1">
                <a:latin typeface="Calibri" pitchFamily="34" charset="0"/>
                <a:cs typeface="Times New Roman" pitchFamily="18" charset="0"/>
              </a:rPr>
              <a:t>Th</a:t>
            </a:r>
            <a:r>
              <a:rPr lang="en-GB" sz="1800" dirty="0">
                <a:latin typeface="Calibri" pitchFamily="34" charset="0"/>
                <a:cs typeface="Times New Roman" pitchFamily="18" charset="0"/>
              </a:rPr>
              <a:t>e Prime Minister of the United Kingdom  </a:t>
            </a:r>
            <a:endParaRPr lang="en-US" sz="1800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latin typeface="Calibri" pitchFamily="34" charset="0"/>
                <a:cs typeface="Times New Roman" pitchFamily="18" charset="0"/>
              </a:rPr>
              <a:t>  		         T</a:t>
            </a:r>
            <a:r>
              <a:rPr lang="en-GB" sz="1800" dirty="0">
                <a:latin typeface="Calibri" pitchFamily="34" charset="0"/>
                <a:cs typeface="Times New Roman" pitchFamily="18" charset="0"/>
              </a:rPr>
              <a:t>he President of the United States of </a:t>
            </a:r>
            <a:r>
              <a:rPr lang="en-US" sz="1800" dirty="0">
                <a:latin typeface="Calibri" pitchFamily="34" charset="0"/>
                <a:cs typeface="Times New Roman" pitchFamily="18" charset="0"/>
              </a:rPr>
              <a:t> America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Publisher:</a:t>
            </a:r>
            <a:r>
              <a:rPr lang="en-US" sz="1800" dirty="0">
                <a:latin typeface="Calibri" pitchFamily="34" charset="0"/>
                <a:cs typeface="Times New Roman" pitchFamily="18" charset="0"/>
              </a:rPr>
              <a:t>           State Department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Subject:</a:t>
            </a:r>
            <a:r>
              <a:rPr lang="en-US" sz="1800" dirty="0">
                <a:latin typeface="Calibri" pitchFamily="34" charset="0"/>
                <a:cs typeface="Times New Roman" pitchFamily="18" charset="0"/>
              </a:rPr>
              <a:t>		P</a:t>
            </a:r>
            <a:r>
              <a:rPr lang="en-GB" sz="1800" dirty="0" err="1">
                <a:latin typeface="Calibri" pitchFamily="34" charset="0"/>
                <a:cs typeface="Times New Roman" pitchFamily="18" charset="0"/>
              </a:rPr>
              <a:t>ostwar</a:t>
            </a:r>
            <a:r>
              <a:rPr lang="en-GB" sz="1800" dirty="0">
                <a:latin typeface="Calibri" pitchFamily="34" charset="0"/>
                <a:cs typeface="Times New Roman" pitchFamily="18" charset="0"/>
              </a:rPr>
              <a:t> division</a:t>
            </a:r>
            <a:r>
              <a:rPr lang="en-US" sz="1800" dirty="0">
                <a:latin typeface="Calibri" pitchFamily="34" charset="0"/>
                <a:cs typeface="Times New Roman" pitchFamily="18" charset="0"/>
              </a:rPr>
              <a:t> of Europe and Japan</a:t>
            </a:r>
            <a:endParaRPr lang="en-GB" sz="1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708400" y="4005263"/>
            <a:ext cx="5232400" cy="203517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>
                <a:latin typeface="Calibri" pitchFamily="34" charset="0"/>
                <a:ea typeface="MS Mincho" pitchFamily="49" charset="-128"/>
              </a:rPr>
              <a:t>“</a:t>
            </a:r>
            <a:r>
              <a:rPr lang="en-GB" sz="1400">
                <a:latin typeface="Calibri" pitchFamily="34" charset="0"/>
                <a:ea typeface="MS Mincho" pitchFamily="49" charset="-128"/>
              </a:rPr>
              <a:t>The following declaration has been approved:</a:t>
            </a:r>
            <a:endParaRPr lang="en-GB" sz="1400">
              <a:latin typeface="Calibri" pitchFamily="34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400">
                <a:latin typeface="Calibri" pitchFamily="34" charset="0"/>
                <a:ea typeface="MS Mincho" pitchFamily="49" charset="-128"/>
              </a:rPr>
              <a:t>The Premier of the Union of Soviet Socialist Republics, </a:t>
            </a:r>
            <a:endParaRPr lang="en-US" sz="1400">
              <a:latin typeface="Calibri" pitchFamily="34" charset="0"/>
              <a:ea typeface="MS Mincho" pitchFamily="49" charset="-128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400">
                <a:latin typeface="Calibri" pitchFamily="34" charset="0"/>
                <a:ea typeface="MS Mincho" pitchFamily="49" charset="-128"/>
              </a:rPr>
              <a:t>the Prime Minister of the United Kingdom and the President </a:t>
            </a:r>
            <a:endParaRPr lang="en-US" sz="1400">
              <a:latin typeface="Calibri" pitchFamily="34" charset="0"/>
              <a:ea typeface="MS Mincho" pitchFamily="49" charset="-128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400">
                <a:latin typeface="Calibri" pitchFamily="34" charset="0"/>
                <a:ea typeface="MS Mincho" pitchFamily="49" charset="-128"/>
              </a:rPr>
              <a:t>of the United States of America have consulted with each </a:t>
            </a:r>
            <a:endParaRPr lang="en-US" sz="1400">
              <a:latin typeface="Calibri" pitchFamily="34" charset="0"/>
              <a:ea typeface="MS Mincho" pitchFamily="49" charset="-128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400">
                <a:latin typeface="Calibri" pitchFamily="34" charset="0"/>
                <a:ea typeface="MS Mincho" pitchFamily="49" charset="-128"/>
              </a:rPr>
              <a:t>other in the common interests of the people of their countries </a:t>
            </a:r>
            <a:endParaRPr lang="en-US" sz="1400">
              <a:latin typeface="Calibri" pitchFamily="34" charset="0"/>
              <a:ea typeface="MS Mincho" pitchFamily="49" charset="-128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400">
                <a:latin typeface="Calibri" pitchFamily="34" charset="0"/>
                <a:ea typeface="MS Mincho" pitchFamily="49" charset="-128"/>
              </a:rPr>
              <a:t>and those of liberated Europe. They jointly declare their mutual </a:t>
            </a:r>
            <a:endParaRPr lang="en-US" sz="1400">
              <a:latin typeface="Calibri" pitchFamily="34" charset="0"/>
              <a:ea typeface="MS Mincho" pitchFamily="49" charset="-128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400">
                <a:latin typeface="Calibri" pitchFamily="34" charset="0"/>
                <a:ea typeface="MS Mincho" pitchFamily="49" charset="-128"/>
              </a:rPr>
              <a:t>agreement to concert</a:t>
            </a:r>
            <a:r>
              <a:rPr lang="en-US" sz="1400">
                <a:latin typeface="Calibri" pitchFamily="34" charset="0"/>
                <a:ea typeface="MS Mincho" pitchFamily="49" charset="-128"/>
              </a:rPr>
              <a:t>…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400">
                <a:latin typeface="Calibri" pitchFamily="34" charset="0"/>
                <a:ea typeface="MS Mincho" pitchFamily="49" charset="-128"/>
              </a:rPr>
              <a:t> </a:t>
            </a:r>
            <a:r>
              <a:rPr lang="en-US" sz="1400">
                <a:latin typeface="Calibri" pitchFamily="34" charset="0"/>
                <a:cs typeface="Times New Roman" pitchFamily="18" charset="0"/>
              </a:rPr>
              <a:t>….</a:t>
            </a:r>
            <a:r>
              <a:rPr lang="en-GB" sz="1400">
                <a:latin typeface="Calibri" pitchFamily="34" charset="0"/>
                <a:cs typeface="Times New Roman" pitchFamily="18" charset="0"/>
              </a:rPr>
              <a:t>and to ensure that Germany will never again be able to</a:t>
            </a:r>
            <a:endParaRPr lang="en-US" sz="140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400">
                <a:latin typeface="Calibri" pitchFamily="34" charset="0"/>
                <a:cs typeface="Times New Roman" pitchFamily="18" charset="0"/>
              </a:rPr>
              <a:t> disturb the peace of the world</a:t>
            </a:r>
            <a:r>
              <a:rPr lang="en-US" sz="1400">
                <a:latin typeface="Calibri" pitchFamily="34" charset="0"/>
                <a:cs typeface="Times New Roman" pitchFamily="18" charset="0"/>
              </a:rPr>
              <a:t>…”</a:t>
            </a:r>
            <a:endParaRPr lang="en-GB" sz="1400">
              <a:latin typeface="Calibri" pitchFamily="34" charset="0"/>
            </a:endParaRP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5383213" y="3582988"/>
            <a:ext cx="13636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rgbClr val="FF9900"/>
                </a:solidFill>
                <a:latin typeface="Calibri" pitchFamily="34" charset="0"/>
              </a:rPr>
              <a:t>Documents</a:t>
            </a:r>
            <a:endParaRPr lang="en-GB" sz="2000">
              <a:solidFill>
                <a:srgbClr val="FF9900"/>
              </a:solidFill>
              <a:latin typeface="Calibri" pitchFamily="34" charset="0"/>
            </a:endParaRPr>
          </a:p>
        </p:txBody>
      </p:sp>
      <p:sp>
        <p:nvSpPr>
          <p:cNvPr id="55302" name="Text Box 7"/>
          <p:cNvSpPr txBox="1">
            <a:spLocks noChangeArrowheads="1"/>
          </p:cNvSpPr>
          <p:nvPr/>
        </p:nvSpPr>
        <p:spPr bwMode="auto">
          <a:xfrm>
            <a:off x="847725" y="3798888"/>
            <a:ext cx="1200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accent1"/>
                </a:solidFill>
                <a:latin typeface="Calibri" pitchFamily="34" charset="0"/>
              </a:rPr>
              <a:t>Metadata</a:t>
            </a:r>
            <a:endParaRPr lang="en-GB" sz="200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5303" name="Arc 8"/>
          <p:cNvSpPr>
            <a:spLocks/>
          </p:cNvSpPr>
          <p:nvPr/>
        </p:nvSpPr>
        <p:spPr bwMode="auto">
          <a:xfrm rot="10800000">
            <a:off x="1403350" y="4221163"/>
            <a:ext cx="1898650" cy="1023937"/>
          </a:xfrm>
          <a:custGeom>
            <a:avLst/>
            <a:gdLst>
              <a:gd name="T0" fmla="*/ 0 w 21600"/>
              <a:gd name="T1" fmla="*/ 0 h 21890"/>
              <a:gd name="T2" fmla="*/ 166876727 w 21600"/>
              <a:gd name="T3" fmla="*/ 47896156 h 21890"/>
              <a:gd name="T4" fmla="*/ 0 w 21600"/>
              <a:gd name="T5" fmla="*/ 47261634 h 21890"/>
              <a:gd name="T6" fmla="*/ 0 60000 65536"/>
              <a:gd name="T7" fmla="*/ 0 60000 65536"/>
              <a:gd name="T8" fmla="*/ 0 60000 65536"/>
              <a:gd name="T9" fmla="*/ 0 w 21600"/>
              <a:gd name="T10" fmla="*/ 0 h 21890"/>
              <a:gd name="T11" fmla="*/ 21600 w 21600"/>
              <a:gd name="T12" fmla="*/ 21890 h 218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96"/>
                  <a:pt x="21599" y="21793"/>
                  <a:pt x="21598" y="21890"/>
                </a:cubicBezTo>
              </a:path>
              <a:path w="21600" h="218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96"/>
                  <a:pt x="21599" y="21793"/>
                  <a:pt x="21598" y="2189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304" name="Text Box 9"/>
          <p:cNvSpPr txBox="1">
            <a:spLocks noChangeArrowheads="1"/>
          </p:cNvSpPr>
          <p:nvPr/>
        </p:nvSpPr>
        <p:spPr bwMode="auto">
          <a:xfrm>
            <a:off x="2251075" y="5213350"/>
            <a:ext cx="9112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chemeClr val="accent1"/>
                </a:solidFill>
                <a:latin typeface="Calibri" pitchFamily="34" charset="0"/>
              </a:rPr>
              <a:t>About…</a:t>
            </a:r>
            <a:endParaRPr lang="en-GB" sz="180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5305" name="Text Box 10"/>
          <p:cNvSpPr txBox="1">
            <a:spLocks noChangeArrowheads="1"/>
          </p:cNvSpPr>
          <p:nvPr/>
        </p:nvSpPr>
        <p:spPr bwMode="auto">
          <a:xfrm>
            <a:off x="684213" y="69215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latin typeface="Calibri" pitchFamily="34" charset="0"/>
              </a:rPr>
              <a:t>Historical archives….</a:t>
            </a:r>
            <a:endParaRPr lang="en-GB" sz="2000" dirty="0">
              <a:latin typeface="Calibri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46B32-1267-4DFC-B3B2-C903EC36D9DC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7938"/>
            <a:ext cx="7802562" cy="91281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dirty="0" smtClean="0"/>
              <a:t>Yalta, cont’d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11188" y="1341438"/>
            <a:ext cx="6800850" cy="2014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chemeClr val="accent1"/>
                </a:solidFill>
                <a:latin typeface="Calibri" pitchFamily="34" charset="0"/>
                <a:ea typeface="MS Mincho" pitchFamily="49" charset="-128"/>
              </a:rPr>
              <a:t>Type:</a:t>
            </a:r>
            <a:r>
              <a:rPr lang="en-US" sz="1800">
                <a:solidFill>
                  <a:schemeClr val="accent2"/>
                </a:solidFill>
                <a:latin typeface="Calibri" pitchFamily="34" charset="0"/>
                <a:ea typeface="MS Mincho" pitchFamily="49" charset="-128"/>
              </a:rPr>
              <a:t>		</a:t>
            </a:r>
            <a:r>
              <a:rPr lang="en-US" sz="1800">
                <a:latin typeface="Calibri" pitchFamily="34" charset="0"/>
                <a:ea typeface="MS Mincho" pitchFamily="49" charset="-128"/>
              </a:rPr>
              <a:t>Image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chemeClr val="accent1"/>
                </a:solidFill>
                <a:latin typeface="Calibri" pitchFamily="34" charset="0"/>
                <a:ea typeface="MS Mincho" pitchFamily="49" charset="-128"/>
              </a:rPr>
              <a:t>Title:</a:t>
            </a:r>
            <a:r>
              <a:rPr lang="en-US" sz="1800">
                <a:latin typeface="Calibri" pitchFamily="34" charset="0"/>
                <a:ea typeface="MS Mincho" pitchFamily="49" charset="-128"/>
              </a:rPr>
              <a:t> 		</a:t>
            </a:r>
            <a:r>
              <a:rPr lang="en-GB" sz="1800">
                <a:latin typeface="Calibri" pitchFamily="34" charset="0"/>
                <a:cs typeface="Times New Roman" pitchFamily="18" charset="0"/>
              </a:rPr>
              <a:t>Allied Leaders at Yalta</a:t>
            </a:r>
            <a:r>
              <a:rPr lang="en-GB" sz="1800">
                <a:latin typeface="Calibri" pitchFamily="34" charset="0"/>
                <a:ea typeface="MS Mincho" pitchFamily="49" charset="-128"/>
              </a:rPr>
              <a:t> </a:t>
            </a:r>
            <a:endParaRPr lang="en-GB" sz="1800">
              <a:latin typeface="Calibri" pitchFamily="34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chemeClr val="accent1"/>
                </a:solidFill>
                <a:latin typeface="Calibri" pitchFamily="34" charset="0"/>
                <a:ea typeface="MS Mincho" pitchFamily="49" charset="-128"/>
              </a:rPr>
              <a:t>Date:</a:t>
            </a:r>
            <a:r>
              <a:rPr lang="en-US" sz="1800">
                <a:latin typeface="Calibri" pitchFamily="34" charset="0"/>
                <a:ea typeface="MS Mincho" pitchFamily="49" charset="-128"/>
              </a:rPr>
              <a:t> 		1945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Publisher:</a:t>
            </a:r>
            <a:r>
              <a:rPr lang="en-US" sz="1800">
                <a:latin typeface="Calibri" pitchFamily="34" charset="0"/>
                <a:cs typeface="Times New Roman" pitchFamily="18" charset="0"/>
              </a:rPr>
              <a:t>	United Press International (UPI)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Source:</a:t>
            </a:r>
            <a:r>
              <a:rPr lang="en-US" sz="1800">
                <a:latin typeface="Calibri" pitchFamily="34" charset="0"/>
                <a:cs typeface="Times New Roman" pitchFamily="18" charset="0"/>
              </a:rPr>
              <a:t>		The Bettmann Archive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Copyright:</a:t>
            </a:r>
            <a:r>
              <a:rPr lang="en-US" sz="1800">
                <a:latin typeface="Calibri" pitchFamily="34" charset="0"/>
                <a:cs typeface="Times New Roman" pitchFamily="18" charset="0"/>
              </a:rPr>
              <a:t>	Corbis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References:</a:t>
            </a:r>
            <a:r>
              <a:rPr lang="en-US" sz="1800">
                <a:latin typeface="Calibri" pitchFamily="34" charset="0"/>
                <a:cs typeface="Times New Roman" pitchFamily="18" charset="0"/>
              </a:rPr>
              <a:t>	Churchill, Roosevelt, Stalin</a:t>
            </a:r>
            <a:endParaRPr lang="en-GB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6405563" y="2790825"/>
            <a:ext cx="9017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rgbClr val="FF9900"/>
                </a:solidFill>
                <a:latin typeface="Calibri" pitchFamily="34" charset="0"/>
              </a:rPr>
              <a:t>Photos</a:t>
            </a:r>
            <a:endParaRPr lang="en-GB" sz="2000">
              <a:solidFill>
                <a:srgbClr val="FF9900"/>
              </a:solidFill>
              <a:latin typeface="Calibri" pitchFamily="34" charset="0"/>
            </a:endParaRPr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1001713" y="3417888"/>
            <a:ext cx="1200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accent1"/>
                </a:solidFill>
                <a:latin typeface="Calibri" pitchFamily="34" charset="0"/>
              </a:rPr>
              <a:t>Metadata</a:t>
            </a:r>
            <a:endParaRPr lang="en-GB" sz="200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6326" name="Arc 7"/>
          <p:cNvSpPr>
            <a:spLocks/>
          </p:cNvSpPr>
          <p:nvPr/>
        </p:nvSpPr>
        <p:spPr bwMode="auto">
          <a:xfrm rot="10800000">
            <a:off x="1619250" y="3860800"/>
            <a:ext cx="3167063" cy="1023938"/>
          </a:xfrm>
          <a:custGeom>
            <a:avLst/>
            <a:gdLst>
              <a:gd name="T0" fmla="*/ 0 w 21600"/>
              <a:gd name="T1" fmla="*/ 0 h 21890"/>
              <a:gd name="T2" fmla="*/ 464322205 w 21600"/>
              <a:gd name="T3" fmla="*/ 47896250 h 21890"/>
              <a:gd name="T4" fmla="*/ 0 w 21600"/>
              <a:gd name="T5" fmla="*/ 47261727 h 21890"/>
              <a:gd name="T6" fmla="*/ 0 60000 65536"/>
              <a:gd name="T7" fmla="*/ 0 60000 65536"/>
              <a:gd name="T8" fmla="*/ 0 60000 65536"/>
              <a:gd name="T9" fmla="*/ 0 w 21600"/>
              <a:gd name="T10" fmla="*/ 0 h 21890"/>
              <a:gd name="T11" fmla="*/ 21600 w 21600"/>
              <a:gd name="T12" fmla="*/ 21890 h 218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96"/>
                  <a:pt x="21599" y="21793"/>
                  <a:pt x="21598" y="21890"/>
                </a:cubicBezTo>
              </a:path>
              <a:path w="21600" h="218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96"/>
                  <a:pt x="21599" y="21793"/>
                  <a:pt x="21598" y="2189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27" name="Text Box 8"/>
          <p:cNvSpPr txBox="1">
            <a:spLocks noChangeArrowheads="1"/>
          </p:cNvSpPr>
          <p:nvPr/>
        </p:nvSpPr>
        <p:spPr bwMode="auto">
          <a:xfrm>
            <a:off x="3584575" y="4913313"/>
            <a:ext cx="91122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chemeClr val="accent1"/>
                </a:solidFill>
                <a:latin typeface="Calibri" pitchFamily="34" charset="0"/>
              </a:rPr>
              <a:t>About…</a:t>
            </a:r>
            <a:endParaRPr lang="en-GB" sz="180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5632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265488"/>
            <a:ext cx="3462337" cy="2827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6329" name="Rectangle 10"/>
          <p:cNvSpPr>
            <a:spLocks noChangeArrowheads="1"/>
          </p:cNvSpPr>
          <p:nvPr/>
        </p:nvSpPr>
        <p:spPr bwMode="auto">
          <a:xfrm>
            <a:off x="5076825" y="3213100"/>
            <a:ext cx="3544888" cy="291147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30" name="Text Box 11"/>
          <p:cNvSpPr txBox="1">
            <a:spLocks noChangeArrowheads="1"/>
          </p:cNvSpPr>
          <p:nvPr/>
        </p:nvSpPr>
        <p:spPr bwMode="auto">
          <a:xfrm>
            <a:off x="684213" y="855663"/>
            <a:ext cx="188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latin typeface="Calibri" pitchFamily="34" charset="0"/>
              </a:rPr>
              <a:t>Photo archives…</a:t>
            </a:r>
            <a:endParaRPr lang="en-GB" sz="2000">
              <a:latin typeface="Calibri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CB647-3024-427A-B3ED-9CE9D84383F4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06680" cy="544488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dirty="0" smtClean="0"/>
              <a:t>Yalta cont’d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563563" y="1066800"/>
            <a:ext cx="7810500" cy="2289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800">
                <a:solidFill>
                  <a:schemeClr val="accent1"/>
                </a:solidFill>
                <a:latin typeface="Calibri" pitchFamily="34" charset="0"/>
                <a:ea typeface="MS Mincho" pitchFamily="49" charset="-128"/>
              </a:rPr>
              <a:t>TGN Id:</a:t>
            </a:r>
            <a:r>
              <a:rPr lang="en-GB" sz="1800">
                <a:latin typeface="Calibri" pitchFamily="34" charset="0"/>
                <a:ea typeface="MS Mincho" pitchFamily="49" charset="-128"/>
              </a:rPr>
              <a:t> </a:t>
            </a:r>
            <a:r>
              <a:rPr lang="en-US" sz="1800">
                <a:latin typeface="Calibri" pitchFamily="34" charset="0"/>
                <a:ea typeface="MS Mincho" pitchFamily="49" charset="-128"/>
              </a:rPr>
              <a:t>	  </a:t>
            </a:r>
            <a:r>
              <a:rPr lang="en-GB" sz="1800">
                <a:latin typeface="Calibri" pitchFamily="34" charset="0"/>
                <a:ea typeface="MS Mincho" pitchFamily="49" charset="-128"/>
              </a:rPr>
              <a:t>7012124</a:t>
            </a:r>
            <a:endParaRPr lang="en-GB" sz="1800">
              <a:latin typeface="Calibri" pitchFamily="34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800">
                <a:solidFill>
                  <a:schemeClr val="accent1"/>
                </a:solidFill>
                <a:latin typeface="Calibri" pitchFamily="34" charset="0"/>
                <a:ea typeface="MS Mincho" pitchFamily="49" charset="-128"/>
              </a:rPr>
              <a:t>Names:</a:t>
            </a:r>
            <a:r>
              <a:rPr lang="en-US" sz="1800">
                <a:latin typeface="Calibri" pitchFamily="34" charset="0"/>
                <a:ea typeface="MS Mincho" pitchFamily="49" charset="-128"/>
              </a:rPr>
              <a:t>	  </a:t>
            </a:r>
            <a:r>
              <a:rPr lang="en-GB" sz="1800">
                <a:latin typeface="Calibri" pitchFamily="34" charset="0"/>
                <a:ea typeface="MS Mincho" pitchFamily="49" charset="-128"/>
              </a:rPr>
              <a:t>Yalta (C,V)</a:t>
            </a:r>
            <a:r>
              <a:rPr lang="en-US" sz="1800">
                <a:latin typeface="Calibri" pitchFamily="34" charset="0"/>
                <a:ea typeface="MS Mincho" pitchFamily="49" charset="-128"/>
              </a:rPr>
              <a:t>, </a:t>
            </a:r>
            <a:r>
              <a:rPr lang="fr-FR" sz="1800">
                <a:latin typeface="Calibri" pitchFamily="34" charset="0"/>
                <a:ea typeface="MS Mincho" pitchFamily="49" charset="-128"/>
              </a:rPr>
              <a:t>Jalta (C,V)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800">
                <a:solidFill>
                  <a:schemeClr val="accent1"/>
                </a:solidFill>
                <a:latin typeface="Calibri" pitchFamily="34" charset="0"/>
                <a:ea typeface="MS Mincho" pitchFamily="49" charset="-128"/>
              </a:rPr>
              <a:t>Types:</a:t>
            </a:r>
            <a:r>
              <a:rPr lang="en-US" sz="1800">
                <a:latin typeface="Calibri" pitchFamily="34" charset="0"/>
                <a:ea typeface="MS Mincho" pitchFamily="49" charset="-128"/>
              </a:rPr>
              <a:t>	  </a:t>
            </a:r>
            <a:r>
              <a:rPr lang="en-GB" sz="1800">
                <a:latin typeface="Calibri" pitchFamily="34" charset="0"/>
                <a:ea typeface="MS Mincho" pitchFamily="49" charset="-128"/>
              </a:rPr>
              <a:t>inhabited place(C), city (C)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800">
                <a:solidFill>
                  <a:schemeClr val="accent1"/>
                </a:solidFill>
                <a:latin typeface="Calibri" pitchFamily="34" charset="0"/>
                <a:ea typeface="MS Mincho" pitchFamily="49" charset="-128"/>
              </a:rPr>
              <a:t>Position:</a:t>
            </a:r>
            <a:r>
              <a:rPr lang="en-US" sz="1800">
                <a:latin typeface="Calibri" pitchFamily="34" charset="0"/>
                <a:ea typeface="MS Mincho" pitchFamily="49" charset="-128"/>
              </a:rPr>
              <a:t>	  </a:t>
            </a:r>
            <a:r>
              <a:rPr lang="en-GB" sz="1800">
                <a:latin typeface="Calibri" pitchFamily="34" charset="0"/>
                <a:ea typeface="MS Mincho" pitchFamily="49" charset="-128"/>
              </a:rPr>
              <a:t>Lat: 44 30 N,Long: 034 10 E</a:t>
            </a:r>
            <a:endParaRPr lang="en-GB" sz="1800">
              <a:latin typeface="Calibri" pitchFamily="34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fr-FR" sz="1800">
                <a:solidFill>
                  <a:schemeClr val="accent1"/>
                </a:solidFill>
                <a:latin typeface="Calibri" pitchFamily="34" charset="0"/>
                <a:ea typeface="MS Mincho" pitchFamily="49" charset="-128"/>
              </a:rPr>
              <a:t>Hierarchy:</a:t>
            </a:r>
            <a:r>
              <a:rPr lang="fr-FR" sz="1800">
                <a:latin typeface="Calibri" pitchFamily="34" charset="0"/>
                <a:ea typeface="MS Mincho" pitchFamily="49" charset="-128"/>
              </a:rPr>
              <a:t> Europe (continent) &lt;– </a:t>
            </a:r>
            <a:r>
              <a:rPr lang="en-GB" sz="1800">
                <a:latin typeface="Calibri" pitchFamily="34" charset="0"/>
                <a:ea typeface="MS Mincho" pitchFamily="49" charset="-128"/>
              </a:rPr>
              <a:t>Ukrayina</a:t>
            </a:r>
            <a:r>
              <a:rPr lang="en-US" sz="1800">
                <a:latin typeface="Calibri" pitchFamily="34" charset="0"/>
                <a:ea typeface="MS Mincho" pitchFamily="49" charset="-128"/>
              </a:rPr>
              <a:t> </a:t>
            </a:r>
            <a:r>
              <a:rPr lang="en-GB" sz="1800">
                <a:latin typeface="Calibri" pitchFamily="34" charset="0"/>
                <a:ea typeface="MS Mincho" pitchFamily="49" charset="-128"/>
              </a:rPr>
              <a:t>(nation)</a:t>
            </a:r>
            <a:r>
              <a:rPr lang="en-US" sz="1800">
                <a:latin typeface="Calibri" pitchFamily="34" charset="0"/>
                <a:ea typeface="MS Mincho" pitchFamily="49" charset="-128"/>
              </a:rPr>
              <a:t> &lt;– K</a:t>
            </a:r>
            <a:r>
              <a:rPr lang="en-GB" sz="1800">
                <a:latin typeface="Calibri" pitchFamily="34" charset="0"/>
                <a:ea typeface="MS Mincho" pitchFamily="49" charset="-128"/>
              </a:rPr>
              <a:t>rym</a:t>
            </a:r>
            <a:r>
              <a:rPr lang="en-US" sz="1800">
                <a:latin typeface="Calibri" pitchFamily="34" charset="0"/>
                <a:ea typeface="MS Mincho" pitchFamily="49" charset="-128"/>
              </a:rPr>
              <a:t> </a:t>
            </a:r>
            <a:r>
              <a:rPr lang="en-GB" sz="1800">
                <a:latin typeface="Calibri" pitchFamily="34" charset="0"/>
                <a:ea typeface="MS Mincho" pitchFamily="49" charset="-128"/>
              </a:rPr>
              <a:t>(autonomous </a:t>
            </a:r>
            <a:r>
              <a:rPr lang="en-US" sz="1800">
                <a:latin typeface="Calibri" pitchFamily="34" charset="0"/>
                <a:ea typeface="MS Mincho" pitchFamily="49" charset="-128"/>
              </a:rPr>
              <a:t>r</a:t>
            </a:r>
            <a:r>
              <a:rPr lang="en-GB" sz="1800">
                <a:latin typeface="Calibri" pitchFamily="34" charset="0"/>
                <a:ea typeface="MS Mincho" pitchFamily="49" charset="-128"/>
              </a:rPr>
              <a:t>epublic)</a:t>
            </a:r>
            <a:endParaRPr lang="en-US" sz="1800">
              <a:latin typeface="Calibri" pitchFamily="34" charset="0"/>
              <a:ea typeface="MS Mincho" pitchFamily="49" charset="-128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800">
                <a:solidFill>
                  <a:schemeClr val="accent1"/>
                </a:solidFill>
                <a:latin typeface="Calibri" pitchFamily="34" charset="0"/>
                <a:ea typeface="MS Mincho" pitchFamily="49" charset="-128"/>
              </a:rPr>
              <a:t>Note:</a:t>
            </a:r>
            <a:r>
              <a:rPr lang="en-GB" sz="1800">
                <a:latin typeface="Calibri" pitchFamily="34" charset="0"/>
                <a:ea typeface="MS Mincho" pitchFamily="49" charset="-128"/>
              </a:rPr>
              <a:t> </a:t>
            </a:r>
            <a:r>
              <a:rPr lang="en-US" sz="1800">
                <a:latin typeface="Calibri" pitchFamily="34" charset="0"/>
                <a:ea typeface="MS Mincho" pitchFamily="49" charset="-128"/>
              </a:rPr>
              <a:t>	  …S</a:t>
            </a:r>
            <a:r>
              <a:rPr lang="en-GB" sz="1800">
                <a:latin typeface="Calibri" pitchFamily="34" charset="0"/>
                <a:ea typeface="MS Mincho" pitchFamily="49" charset="-128"/>
              </a:rPr>
              <a:t>ite of conference between Allied powers in WW II in 1945; </a:t>
            </a:r>
            <a:r>
              <a:rPr lang="en-US" sz="1800">
                <a:latin typeface="Calibri" pitchFamily="34" charset="0"/>
                <a:ea typeface="MS Mincho" pitchFamily="49" charset="-128"/>
              </a:rPr>
              <a:t>….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chemeClr val="accent1"/>
                </a:solidFill>
                <a:latin typeface="Calibri" pitchFamily="34" charset="0"/>
                <a:ea typeface="MS Mincho" pitchFamily="49" charset="-128"/>
              </a:rPr>
              <a:t>Source:</a:t>
            </a:r>
            <a:r>
              <a:rPr lang="en-US" sz="1800">
                <a:latin typeface="Calibri" pitchFamily="34" charset="0"/>
                <a:ea typeface="MS Mincho" pitchFamily="49" charset="-128"/>
              </a:rPr>
              <a:t> 	  </a:t>
            </a:r>
            <a:r>
              <a:rPr lang="en-GB" sz="1800">
                <a:latin typeface="Calibri" pitchFamily="34" charset="0"/>
                <a:ea typeface="MS Mincho" pitchFamily="49" charset="-128"/>
              </a:rPr>
              <a:t>TGN</a:t>
            </a:r>
            <a:r>
              <a:rPr lang="en-US" sz="1800">
                <a:latin typeface="Calibri" pitchFamily="34" charset="0"/>
                <a:ea typeface="MS Mincho" pitchFamily="49" charset="-128"/>
              </a:rPr>
              <a:t>, </a:t>
            </a:r>
            <a:r>
              <a:rPr lang="en-GB" sz="1800">
                <a:latin typeface="Calibri" pitchFamily="34" charset="0"/>
                <a:ea typeface="MS Mincho" pitchFamily="49" charset="-128"/>
              </a:rPr>
              <a:t>Thesaurus of Geographic Names</a:t>
            </a:r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658813" y="3392488"/>
            <a:ext cx="20177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rgbClr val="FF9900"/>
                </a:solidFill>
                <a:latin typeface="Arial Greek" pitchFamily="34" charset="0"/>
              </a:rPr>
              <a:t>Places, Objects</a:t>
            </a:r>
            <a:r>
              <a:rPr lang="en-US" sz="2000" b="1" i="1">
                <a:solidFill>
                  <a:srgbClr val="AE5E28"/>
                </a:solidFill>
                <a:latin typeface="Arial Greek" pitchFamily="34" charset="0"/>
              </a:rPr>
              <a:t> </a:t>
            </a:r>
            <a:endParaRPr lang="en-GB" sz="2000" b="1" i="1">
              <a:solidFill>
                <a:srgbClr val="AE5E28"/>
              </a:solidFill>
              <a:latin typeface="Arial Greek" pitchFamily="34" charset="0"/>
            </a:endParaRPr>
          </a:p>
        </p:txBody>
      </p:sp>
      <p:sp>
        <p:nvSpPr>
          <p:cNvPr id="57349" name="Arc 6"/>
          <p:cNvSpPr>
            <a:spLocks/>
          </p:cNvSpPr>
          <p:nvPr/>
        </p:nvSpPr>
        <p:spPr bwMode="auto">
          <a:xfrm rot="10800000">
            <a:off x="1619250" y="3789363"/>
            <a:ext cx="2878138" cy="1228725"/>
          </a:xfrm>
          <a:custGeom>
            <a:avLst/>
            <a:gdLst>
              <a:gd name="T0" fmla="*/ 0 w 21600"/>
              <a:gd name="T1" fmla="*/ 0 h 21890"/>
              <a:gd name="T2" fmla="*/ 383468178 w 21600"/>
              <a:gd name="T3" fmla="*/ 68970544 h 21890"/>
              <a:gd name="T4" fmla="*/ 0 w 21600"/>
              <a:gd name="T5" fmla="*/ 68056831 h 21890"/>
              <a:gd name="T6" fmla="*/ 0 60000 65536"/>
              <a:gd name="T7" fmla="*/ 0 60000 65536"/>
              <a:gd name="T8" fmla="*/ 0 60000 65536"/>
              <a:gd name="T9" fmla="*/ 0 w 21600"/>
              <a:gd name="T10" fmla="*/ 0 h 21890"/>
              <a:gd name="T11" fmla="*/ 21600 w 21600"/>
              <a:gd name="T12" fmla="*/ 21890 h 218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96"/>
                  <a:pt x="21599" y="21793"/>
                  <a:pt x="21598" y="21890"/>
                </a:cubicBezTo>
              </a:path>
              <a:path w="21600" h="218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96"/>
                  <a:pt x="21599" y="21793"/>
                  <a:pt x="21598" y="2189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771525" y="3937000"/>
            <a:ext cx="9112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chemeClr val="accent1"/>
                </a:solidFill>
                <a:latin typeface="Calibri" pitchFamily="34" charset="0"/>
              </a:rPr>
              <a:t>About…</a:t>
            </a:r>
            <a:endParaRPr lang="en-GB" sz="180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5735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429000"/>
            <a:ext cx="4291012" cy="2624138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 type="none" w="sm" len="sm"/>
            <a:tailEnd type="none" w="sm" len="sm"/>
          </a:ln>
        </p:spPr>
      </p:pic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1835150" y="5232400"/>
            <a:ext cx="2740025" cy="730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fr-FR" sz="140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Title:</a:t>
            </a:r>
            <a:r>
              <a:rPr lang="fr-FR" sz="1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         </a:t>
            </a:r>
            <a:r>
              <a:rPr lang="fr-FR" sz="1400">
                <a:latin typeface="Calibri" pitchFamily="34" charset="0"/>
                <a:cs typeface="Times New Roman" pitchFamily="18" charset="0"/>
              </a:rPr>
              <a:t>Yalta, Crimean Peninsula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Publisher:</a:t>
            </a:r>
            <a:r>
              <a:rPr lang="en-US" sz="1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en-US" sz="1400">
                <a:latin typeface="Calibri" pitchFamily="34" charset="0"/>
                <a:cs typeface="Times New Roman" pitchFamily="18" charset="0"/>
              </a:rPr>
              <a:t>Kurgan-Lisnet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Source:</a:t>
            </a:r>
            <a:r>
              <a:rPr lang="en-US" sz="1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     </a:t>
            </a:r>
            <a:r>
              <a:rPr lang="en-US" sz="1400">
                <a:latin typeface="Calibri" pitchFamily="34" charset="0"/>
                <a:cs typeface="Times New Roman" pitchFamily="18" charset="0"/>
              </a:rPr>
              <a:t>Liaison Agency</a:t>
            </a:r>
          </a:p>
        </p:txBody>
      </p:sp>
      <p:sp>
        <p:nvSpPr>
          <p:cNvPr id="57353" name="Text Box 12"/>
          <p:cNvSpPr txBox="1">
            <a:spLocks noChangeArrowheads="1"/>
          </p:cNvSpPr>
          <p:nvPr/>
        </p:nvSpPr>
        <p:spPr bwMode="auto">
          <a:xfrm>
            <a:off x="609600" y="608013"/>
            <a:ext cx="148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latin typeface="Calibri" pitchFamily="34" charset="0"/>
              </a:rPr>
              <a:t>Gazetteers…</a:t>
            </a:r>
            <a:endParaRPr lang="en-GB" sz="2000">
              <a:latin typeface="Calibri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B8FC9-492A-4122-8F42-58552FE058E8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6526B-CE05-4A66-82BF-C78AF2440734}" type="slidenum">
              <a:rPr lang="el-GR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23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57200" y="71438"/>
            <a:ext cx="8258175" cy="725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>
                <a:srgbClr val="000000"/>
              </a:buClr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Semantic interoperability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11560" y="764704"/>
            <a:ext cx="8208912" cy="10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5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000" dirty="0" smtClean="0">
                <a:cs typeface="Arial" charset="0"/>
              </a:rPr>
              <a:t>Unified </a:t>
            </a:r>
            <a:r>
              <a:rPr lang="en-GB" sz="2000" dirty="0">
                <a:cs typeface="Arial" charset="0"/>
              </a:rPr>
              <a:t>access to autonomous digital </a:t>
            </a:r>
            <a:r>
              <a:rPr lang="en-GB" sz="2000" dirty="0" smtClean="0">
                <a:cs typeface="Arial" charset="0"/>
              </a:rPr>
              <a:t>collections</a:t>
            </a:r>
            <a:endParaRPr lang="en-GB" sz="2000" dirty="0">
              <a:cs typeface="Arial" charset="0"/>
            </a:endParaRPr>
          </a:p>
          <a:p>
            <a:pPr marL="336550" indent="-336550">
              <a:spcBef>
                <a:spcPts val="5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000" dirty="0">
                <a:cs typeface="Arial" charset="0"/>
              </a:rPr>
              <a:t>Value </a:t>
            </a:r>
            <a:r>
              <a:rPr lang="en-GB" sz="2000" dirty="0" smtClean="0">
                <a:cs typeface="Arial" charset="0"/>
              </a:rPr>
              <a:t>multiplier</a:t>
            </a:r>
            <a:endParaRPr lang="en-GB" sz="2000" dirty="0">
              <a:cs typeface="Arial" charset="0"/>
            </a:endParaRPr>
          </a:p>
        </p:txBody>
      </p:sp>
      <p:grpSp>
        <p:nvGrpSpPr>
          <p:cNvPr id="2" name="Group 299"/>
          <p:cNvGrpSpPr/>
          <p:nvPr/>
        </p:nvGrpSpPr>
        <p:grpSpPr>
          <a:xfrm>
            <a:off x="899592" y="2204864"/>
            <a:ext cx="7772685" cy="3916364"/>
            <a:chOff x="899592" y="2204864"/>
            <a:chExt cx="7772685" cy="3916364"/>
          </a:xfrm>
        </p:grpSpPr>
        <p:sp>
          <p:nvSpPr>
            <p:cNvPr id="216" name="Flowchart: Data 215"/>
            <p:cNvSpPr/>
            <p:nvPr/>
          </p:nvSpPr>
          <p:spPr>
            <a:xfrm>
              <a:off x="899592" y="4149080"/>
              <a:ext cx="864096" cy="504056"/>
            </a:xfrm>
            <a:prstGeom prst="flowChartInputOutpu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1547664" y="2204864"/>
              <a:ext cx="3024336" cy="136815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4" name="AutoShape 11"/>
            <p:cNvSpPr>
              <a:spLocks noChangeArrowheads="1"/>
            </p:cNvSpPr>
            <p:nvPr/>
          </p:nvSpPr>
          <p:spPr bwMode="auto">
            <a:xfrm>
              <a:off x="3491880" y="3068960"/>
              <a:ext cx="288032" cy="432048"/>
            </a:xfrm>
            <a:prstGeom prst="triangle">
              <a:avLst>
                <a:gd name="adj" fmla="val 49995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l-G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87" name="Line 92"/>
            <p:cNvSpPr>
              <a:spLocks noChangeShapeType="1"/>
            </p:cNvSpPr>
            <p:nvPr/>
          </p:nvSpPr>
          <p:spPr bwMode="auto">
            <a:xfrm>
              <a:off x="916064" y="3789040"/>
              <a:ext cx="46128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" name="Rectangle 98"/>
            <p:cNvSpPr>
              <a:spLocks noChangeArrowheads="1"/>
            </p:cNvSpPr>
            <p:nvPr/>
          </p:nvSpPr>
          <p:spPr bwMode="auto">
            <a:xfrm>
              <a:off x="1789441" y="5013176"/>
              <a:ext cx="1126375" cy="79208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defTabSz="914400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1200" dirty="0">
                  <a:solidFill>
                    <a:schemeClr val="tx1"/>
                  </a:solidFill>
                  <a:latin typeface="+mn-lt"/>
                </a:rPr>
                <a:t>&lt;</a:t>
              </a:r>
              <a:r>
                <a:rPr lang="en-US" sz="1200" b="1" dirty="0">
                  <a:solidFill>
                    <a:srgbClr val="CC6600"/>
                  </a:solidFill>
                  <a:latin typeface="+mn-lt"/>
                </a:rPr>
                <a:t>tag1</a:t>
              </a:r>
              <a:r>
                <a:rPr lang="en-GB" sz="1200" dirty="0">
                  <a:solidFill>
                    <a:schemeClr val="tx1"/>
                  </a:solidFill>
                  <a:latin typeface="+mn-lt"/>
                </a:rPr>
                <a:t>&gt;</a:t>
              </a:r>
            </a:p>
            <a:p>
              <a:pPr defTabSz="914400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1200" dirty="0">
                  <a:solidFill>
                    <a:schemeClr val="tx1"/>
                  </a:solidFill>
                  <a:latin typeface="+mn-lt"/>
                </a:rPr>
                <a:t>   &lt;</a:t>
              </a:r>
              <a:r>
                <a:rPr lang="en-US" sz="1200" b="1" dirty="0">
                  <a:solidFill>
                    <a:srgbClr val="CC6600"/>
                  </a:solidFill>
                  <a:latin typeface="+mn-lt"/>
                </a:rPr>
                <a:t>tag2</a:t>
              </a:r>
              <a:r>
                <a:rPr lang="en-GB" sz="1200" dirty="0">
                  <a:solidFill>
                    <a:schemeClr val="tx1"/>
                  </a:solidFill>
                  <a:latin typeface="+mn-lt"/>
                </a:rPr>
                <a:t>&gt;</a:t>
              </a:r>
            </a:p>
            <a:p>
              <a:pPr defTabSz="914400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1200" dirty="0">
                  <a:solidFill>
                    <a:schemeClr val="tx1"/>
                  </a:solidFill>
                  <a:latin typeface="+mn-lt"/>
                </a:rPr>
                <a:t>   &lt;</a:t>
              </a:r>
              <a:r>
                <a:rPr lang="en-US" sz="1200" b="1" dirty="0">
                  <a:solidFill>
                    <a:srgbClr val="CC6600"/>
                  </a:solidFill>
                  <a:latin typeface="+mn-lt"/>
                </a:rPr>
                <a:t>tag3</a:t>
              </a:r>
              <a:r>
                <a:rPr lang="en-GB" sz="1200" dirty="0">
                  <a:solidFill>
                    <a:schemeClr val="tx1"/>
                  </a:solidFill>
                  <a:latin typeface="+mn-lt"/>
                </a:rPr>
                <a:t>&gt;</a:t>
              </a:r>
            </a:p>
            <a:p>
              <a:pPr defTabSz="914400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&lt;/</a:t>
              </a:r>
              <a:r>
                <a:rPr lang="en-US" sz="1200" b="1" dirty="0">
                  <a:solidFill>
                    <a:srgbClr val="CC6600"/>
                  </a:solidFill>
                  <a:latin typeface="+mn-lt"/>
                </a:rPr>
                <a:t>tag1</a:t>
              </a:r>
              <a:r>
                <a:rPr lang="en-GB" sz="1200" dirty="0">
                  <a:solidFill>
                    <a:schemeClr val="tx1"/>
                  </a:solidFill>
                  <a:latin typeface="+mn-lt"/>
                </a:rPr>
                <a:t>&gt;</a:t>
              </a:r>
            </a:p>
          </p:txBody>
        </p:sp>
        <p:sp>
          <p:nvSpPr>
            <p:cNvPr id="54" name="Rectangle 99"/>
            <p:cNvSpPr>
              <a:spLocks noChangeArrowheads="1"/>
            </p:cNvSpPr>
            <p:nvPr/>
          </p:nvSpPr>
          <p:spPr bwMode="auto">
            <a:xfrm>
              <a:off x="2375801" y="5589240"/>
              <a:ext cx="323991" cy="4571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l-G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5" name="Rectangle 100"/>
            <p:cNvSpPr>
              <a:spLocks noChangeArrowheads="1"/>
            </p:cNvSpPr>
            <p:nvPr/>
          </p:nvSpPr>
          <p:spPr bwMode="auto">
            <a:xfrm>
              <a:off x="2269545" y="5157192"/>
              <a:ext cx="430247" cy="6817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l-G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pic>
          <p:nvPicPr>
            <p:cNvPr id="57" name="Picture 102" descr="rdb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4147" y="5085184"/>
              <a:ext cx="945805" cy="79208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grpSp>
          <p:nvGrpSpPr>
            <p:cNvPr id="3" name="Group 103"/>
            <p:cNvGrpSpPr>
              <a:grpSpLocks/>
            </p:cNvGrpSpPr>
            <p:nvPr/>
          </p:nvGrpSpPr>
          <p:grpSpPr bwMode="auto">
            <a:xfrm>
              <a:off x="4427984" y="5048608"/>
              <a:ext cx="940302" cy="828664"/>
              <a:chOff x="4629" y="3764"/>
              <a:chExt cx="657" cy="508"/>
            </a:xfrm>
          </p:grpSpPr>
          <p:grpSp>
            <p:nvGrpSpPr>
              <p:cNvPr id="4" name="Group 104"/>
              <p:cNvGrpSpPr>
                <a:grpSpLocks/>
              </p:cNvGrpSpPr>
              <p:nvPr/>
            </p:nvGrpSpPr>
            <p:grpSpPr bwMode="auto">
              <a:xfrm>
                <a:off x="4629" y="3764"/>
                <a:ext cx="657" cy="508"/>
                <a:chOff x="1056" y="2064"/>
                <a:chExt cx="864" cy="700"/>
              </a:xfrm>
            </p:grpSpPr>
            <p:pic>
              <p:nvPicPr>
                <p:cNvPr id="107" name="Picture 105" descr="rdbms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056" y="2064"/>
                  <a:ext cx="864" cy="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8" name="Rectangle 106"/>
                <p:cNvSpPr>
                  <a:spLocks noChangeArrowheads="1"/>
                </p:cNvSpPr>
                <p:nvPr/>
              </p:nvSpPr>
              <p:spPr bwMode="auto">
                <a:xfrm>
                  <a:off x="1094" y="2304"/>
                  <a:ext cx="760" cy="374"/>
                </a:xfrm>
                <a:prstGeom prst="rect">
                  <a:avLst/>
                </a:prstGeom>
                <a:solidFill>
                  <a:srgbClr val="BEBE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pPr defTabSz="914400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el-GR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5" name="Group 107"/>
              <p:cNvGrpSpPr>
                <a:grpSpLocks/>
              </p:cNvGrpSpPr>
              <p:nvPr/>
            </p:nvGrpSpPr>
            <p:grpSpPr bwMode="auto">
              <a:xfrm>
                <a:off x="4734" y="3919"/>
                <a:ext cx="438" cy="321"/>
                <a:chOff x="4831" y="3695"/>
                <a:chExt cx="636" cy="442"/>
              </a:xfrm>
            </p:grpSpPr>
            <p:grpSp>
              <p:nvGrpSpPr>
                <p:cNvPr id="6" name="Group 108"/>
                <p:cNvGrpSpPr>
                  <a:grpSpLocks/>
                </p:cNvGrpSpPr>
                <p:nvPr/>
              </p:nvGrpSpPr>
              <p:grpSpPr bwMode="auto">
                <a:xfrm>
                  <a:off x="4971" y="3695"/>
                  <a:ext cx="496" cy="274"/>
                  <a:chOff x="472" y="1982"/>
                  <a:chExt cx="496" cy="274"/>
                </a:xfrm>
              </p:grpSpPr>
              <p:sp>
                <p:nvSpPr>
                  <p:cNvPr id="93" name="Line 109"/>
                  <p:cNvSpPr>
                    <a:spLocks noChangeShapeType="1"/>
                  </p:cNvSpPr>
                  <p:nvPr/>
                </p:nvSpPr>
                <p:spPr bwMode="gray">
                  <a:xfrm>
                    <a:off x="516" y="2124"/>
                    <a:ext cx="15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94" name="AutoShape 110"/>
                  <p:cNvSpPr>
                    <a:spLocks noChangeArrowheads="1"/>
                  </p:cNvSpPr>
                  <p:nvPr/>
                </p:nvSpPr>
                <p:spPr bwMode="gray">
                  <a:xfrm>
                    <a:off x="472" y="1982"/>
                    <a:ext cx="496" cy="274"/>
                  </a:xfrm>
                  <a:prstGeom prst="doubleWave">
                    <a:avLst>
                      <a:gd name="adj1" fmla="val 6500"/>
                      <a:gd name="adj2" fmla="val 0"/>
                    </a:avLst>
                  </a:prstGeom>
                  <a:solidFill>
                    <a:srgbClr val="C0C0C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400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el-GR" sz="180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95" name="Rectangle 111"/>
                  <p:cNvSpPr>
                    <a:spLocks noChangeArrowheads="1"/>
                  </p:cNvSpPr>
                  <p:nvPr/>
                </p:nvSpPr>
                <p:spPr bwMode="gray">
                  <a:xfrm>
                    <a:off x="560" y="2063"/>
                    <a:ext cx="88" cy="3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400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el-GR" sz="180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96" name="Rectangle 112"/>
                  <p:cNvSpPr>
                    <a:spLocks noChangeArrowheads="1"/>
                  </p:cNvSpPr>
                  <p:nvPr/>
                </p:nvSpPr>
                <p:spPr bwMode="gray">
                  <a:xfrm>
                    <a:off x="766" y="2103"/>
                    <a:ext cx="72" cy="50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400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el-GR" sz="180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97" name="Rectangle 113"/>
                  <p:cNvSpPr>
                    <a:spLocks noChangeArrowheads="1"/>
                  </p:cNvSpPr>
                  <p:nvPr/>
                </p:nvSpPr>
                <p:spPr bwMode="gray">
                  <a:xfrm>
                    <a:off x="578" y="2174"/>
                    <a:ext cx="80" cy="36"/>
                  </a:xfrm>
                  <a:prstGeom prst="rect">
                    <a:avLst/>
                  </a:prstGeom>
                  <a:solidFill>
                    <a:srgbClr val="33CCFF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400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el-GR" sz="180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98" name="Line 114"/>
                  <p:cNvSpPr>
                    <a:spLocks noChangeShapeType="1"/>
                  </p:cNvSpPr>
                  <p:nvPr/>
                </p:nvSpPr>
                <p:spPr bwMode="gray">
                  <a:xfrm>
                    <a:off x="714" y="2010"/>
                    <a:ext cx="0" cy="22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99" name="Line 115"/>
                  <p:cNvSpPr>
                    <a:spLocks noChangeShapeType="1"/>
                  </p:cNvSpPr>
                  <p:nvPr/>
                </p:nvSpPr>
                <p:spPr bwMode="gray">
                  <a:xfrm>
                    <a:off x="516" y="2028"/>
                    <a:ext cx="15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0" name="Line 116"/>
                  <p:cNvSpPr>
                    <a:spLocks noChangeShapeType="1"/>
                  </p:cNvSpPr>
                  <p:nvPr/>
                </p:nvSpPr>
                <p:spPr bwMode="gray">
                  <a:xfrm>
                    <a:off x="516" y="2142"/>
                    <a:ext cx="15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1" name="Line 117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2028"/>
                    <a:ext cx="15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2" name="Line 118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2046"/>
                    <a:ext cx="15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3" name="Line 119"/>
                  <p:cNvSpPr>
                    <a:spLocks noChangeShapeType="1"/>
                  </p:cNvSpPr>
                  <p:nvPr/>
                </p:nvSpPr>
                <p:spPr bwMode="gray">
                  <a:xfrm>
                    <a:off x="762" y="2064"/>
                    <a:ext cx="15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" name="Line 120"/>
                  <p:cNvSpPr>
                    <a:spLocks noChangeShapeType="1"/>
                  </p:cNvSpPr>
                  <p:nvPr/>
                </p:nvSpPr>
                <p:spPr bwMode="gray">
                  <a:xfrm>
                    <a:off x="762" y="2082"/>
                    <a:ext cx="15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5" name="Line 121"/>
                  <p:cNvSpPr>
                    <a:spLocks noChangeShapeType="1"/>
                  </p:cNvSpPr>
                  <p:nvPr/>
                </p:nvSpPr>
                <p:spPr bwMode="gray">
                  <a:xfrm>
                    <a:off x="786" y="2178"/>
                    <a:ext cx="15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6" name="Line 122"/>
                  <p:cNvSpPr>
                    <a:spLocks noChangeShapeType="1"/>
                  </p:cNvSpPr>
                  <p:nvPr/>
                </p:nvSpPr>
                <p:spPr bwMode="gray">
                  <a:xfrm>
                    <a:off x="786" y="2196"/>
                    <a:ext cx="15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7" name="Group 123"/>
                <p:cNvGrpSpPr>
                  <a:grpSpLocks/>
                </p:cNvGrpSpPr>
                <p:nvPr/>
              </p:nvGrpSpPr>
              <p:grpSpPr bwMode="auto">
                <a:xfrm>
                  <a:off x="4895" y="3785"/>
                  <a:ext cx="496" cy="274"/>
                  <a:chOff x="472" y="1982"/>
                  <a:chExt cx="496" cy="274"/>
                </a:xfrm>
              </p:grpSpPr>
              <p:sp>
                <p:nvSpPr>
                  <p:cNvPr id="79" name="Line 124"/>
                  <p:cNvSpPr>
                    <a:spLocks noChangeShapeType="1"/>
                  </p:cNvSpPr>
                  <p:nvPr/>
                </p:nvSpPr>
                <p:spPr bwMode="gray">
                  <a:xfrm>
                    <a:off x="516" y="2124"/>
                    <a:ext cx="15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80" name="AutoShape 125"/>
                  <p:cNvSpPr>
                    <a:spLocks noChangeArrowheads="1"/>
                  </p:cNvSpPr>
                  <p:nvPr/>
                </p:nvSpPr>
                <p:spPr bwMode="gray">
                  <a:xfrm>
                    <a:off x="472" y="1982"/>
                    <a:ext cx="496" cy="274"/>
                  </a:xfrm>
                  <a:prstGeom prst="doubleWave">
                    <a:avLst>
                      <a:gd name="adj1" fmla="val 6500"/>
                      <a:gd name="adj2" fmla="val 0"/>
                    </a:avLst>
                  </a:prstGeom>
                  <a:solidFill>
                    <a:srgbClr val="C0C0C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400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el-GR" sz="180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81" name="Rectangle 126"/>
                  <p:cNvSpPr>
                    <a:spLocks noChangeArrowheads="1"/>
                  </p:cNvSpPr>
                  <p:nvPr/>
                </p:nvSpPr>
                <p:spPr bwMode="gray">
                  <a:xfrm>
                    <a:off x="560" y="2063"/>
                    <a:ext cx="88" cy="3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400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el-GR" sz="180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82" name="Rectangle 127"/>
                  <p:cNvSpPr>
                    <a:spLocks noChangeArrowheads="1"/>
                  </p:cNvSpPr>
                  <p:nvPr/>
                </p:nvSpPr>
                <p:spPr bwMode="gray">
                  <a:xfrm>
                    <a:off x="766" y="2103"/>
                    <a:ext cx="72" cy="50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400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el-GR" sz="180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83" name="Rectangle 128"/>
                  <p:cNvSpPr>
                    <a:spLocks noChangeArrowheads="1"/>
                  </p:cNvSpPr>
                  <p:nvPr/>
                </p:nvSpPr>
                <p:spPr bwMode="gray">
                  <a:xfrm>
                    <a:off x="578" y="2174"/>
                    <a:ext cx="80" cy="36"/>
                  </a:xfrm>
                  <a:prstGeom prst="rect">
                    <a:avLst/>
                  </a:prstGeom>
                  <a:solidFill>
                    <a:srgbClr val="33CCFF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400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el-GR" sz="180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84" name="Line 129"/>
                  <p:cNvSpPr>
                    <a:spLocks noChangeShapeType="1"/>
                  </p:cNvSpPr>
                  <p:nvPr/>
                </p:nvSpPr>
                <p:spPr bwMode="gray">
                  <a:xfrm>
                    <a:off x="714" y="2010"/>
                    <a:ext cx="0" cy="22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85" name="Line 130"/>
                  <p:cNvSpPr>
                    <a:spLocks noChangeShapeType="1"/>
                  </p:cNvSpPr>
                  <p:nvPr/>
                </p:nvSpPr>
                <p:spPr bwMode="gray">
                  <a:xfrm>
                    <a:off x="516" y="2028"/>
                    <a:ext cx="15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86" name="Line 131"/>
                  <p:cNvSpPr>
                    <a:spLocks noChangeShapeType="1"/>
                  </p:cNvSpPr>
                  <p:nvPr/>
                </p:nvSpPr>
                <p:spPr bwMode="gray">
                  <a:xfrm>
                    <a:off x="516" y="2142"/>
                    <a:ext cx="15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87" name="Line 132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2028"/>
                    <a:ext cx="15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88" name="Line 133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2046"/>
                    <a:ext cx="15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89" name="Line 134"/>
                  <p:cNvSpPr>
                    <a:spLocks noChangeShapeType="1"/>
                  </p:cNvSpPr>
                  <p:nvPr/>
                </p:nvSpPr>
                <p:spPr bwMode="gray">
                  <a:xfrm>
                    <a:off x="762" y="2064"/>
                    <a:ext cx="15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90" name="Line 135"/>
                  <p:cNvSpPr>
                    <a:spLocks noChangeShapeType="1"/>
                  </p:cNvSpPr>
                  <p:nvPr/>
                </p:nvSpPr>
                <p:spPr bwMode="gray">
                  <a:xfrm>
                    <a:off x="762" y="2082"/>
                    <a:ext cx="15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91" name="Line 136"/>
                  <p:cNvSpPr>
                    <a:spLocks noChangeShapeType="1"/>
                  </p:cNvSpPr>
                  <p:nvPr/>
                </p:nvSpPr>
                <p:spPr bwMode="gray">
                  <a:xfrm>
                    <a:off x="786" y="2178"/>
                    <a:ext cx="15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92" name="Line 137"/>
                  <p:cNvSpPr>
                    <a:spLocks noChangeShapeType="1"/>
                  </p:cNvSpPr>
                  <p:nvPr/>
                </p:nvSpPr>
                <p:spPr bwMode="gray">
                  <a:xfrm>
                    <a:off x="786" y="2196"/>
                    <a:ext cx="15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8" name="Group 138"/>
                <p:cNvGrpSpPr>
                  <a:grpSpLocks/>
                </p:cNvGrpSpPr>
                <p:nvPr/>
              </p:nvGrpSpPr>
              <p:grpSpPr bwMode="auto">
                <a:xfrm>
                  <a:off x="4831" y="3863"/>
                  <a:ext cx="496" cy="274"/>
                  <a:chOff x="472" y="1982"/>
                  <a:chExt cx="496" cy="274"/>
                </a:xfrm>
              </p:grpSpPr>
              <p:sp>
                <p:nvSpPr>
                  <p:cNvPr id="65" name="Line 139"/>
                  <p:cNvSpPr>
                    <a:spLocks noChangeShapeType="1"/>
                  </p:cNvSpPr>
                  <p:nvPr/>
                </p:nvSpPr>
                <p:spPr bwMode="gray">
                  <a:xfrm>
                    <a:off x="516" y="2124"/>
                    <a:ext cx="15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66" name="AutoShape 140"/>
                  <p:cNvSpPr>
                    <a:spLocks noChangeArrowheads="1"/>
                  </p:cNvSpPr>
                  <p:nvPr/>
                </p:nvSpPr>
                <p:spPr bwMode="gray">
                  <a:xfrm>
                    <a:off x="472" y="1982"/>
                    <a:ext cx="496" cy="274"/>
                  </a:xfrm>
                  <a:prstGeom prst="doubleWave">
                    <a:avLst>
                      <a:gd name="adj1" fmla="val 6500"/>
                      <a:gd name="adj2" fmla="val 0"/>
                    </a:avLst>
                  </a:prstGeom>
                  <a:solidFill>
                    <a:srgbClr val="C0C0C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400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el-GR" sz="180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67" name="Rectangle 141"/>
                  <p:cNvSpPr>
                    <a:spLocks noChangeArrowheads="1"/>
                  </p:cNvSpPr>
                  <p:nvPr/>
                </p:nvSpPr>
                <p:spPr bwMode="gray">
                  <a:xfrm>
                    <a:off x="560" y="2063"/>
                    <a:ext cx="88" cy="3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400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el-GR" sz="180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68" name="Rectangle 142"/>
                  <p:cNvSpPr>
                    <a:spLocks noChangeArrowheads="1"/>
                  </p:cNvSpPr>
                  <p:nvPr/>
                </p:nvSpPr>
                <p:spPr bwMode="gray">
                  <a:xfrm>
                    <a:off x="766" y="2103"/>
                    <a:ext cx="72" cy="50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400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el-GR" sz="180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69" name="Rectangle 143"/>
                  <p:cNvSpPr>
                    <a:spLocks noChangeArrowheads="1"/>
                  </p:cNvSpPr>
                  <p:nvPr/>
                </p:nvSpPr>
                <p:spPr bwMode="gray">
                  <a:xfrm>
                    <a:off x="578" y="2174"/>
                    <a:ext cx="80" cy="36"/>
                  </a:xfrm>
                  <a:prstGeom prst="rect">
                    <a:avLst/>
                  </a:prstGeom>
                  <a:solidFill>
                    <a:srgbClr val="33CCFF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400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el-GR" sz="180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70" name="Line 144"/>
                  <p:cNvSpPr>
                    <a:spLocks noChangeShapeType="1"/>
                  </p:cNvSpPr>
                  <p:nvPr/>
                </p:nvSpPr>
                <p:spPr bwMode="gray">
                  <a:xfrm>
                    <a:off x="714" y="2010"/>
                    <a:ext cx="0" cy="22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71" name="Line 145"/>
                  <p:cNvSpPr>
                    <a:spLocks noChangeShapeType="1"/>
                  </p:cNvSpPr>
                  <p:nvPr/>
                </p:nvSpPr>
                <p:spPr bwMode="gray">
                  <a:xfrm>
                    <a:off x="516" y="2028"/>
                    <a:ext cx="15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72" name="Line 146"/>
                  <p:cNvSpPr>
                    <a:spLocks noChangeShapeType="1"/>
                  </p:cNvSpPr>
                  <p:nvPr/>
                </p:nvSpPr>
                <p:spPr bwMode="gray">
                  <a:xfrm>
                    <a:off x="516" y="2142"/>
                    <a:ext cx="15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73" name="Line 147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2028"/>
                    <a:ext cx="15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74" name="Line 148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2046"/>
                    <a:ext cx="15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75" name="Line 149"/>
                  <p:cNvSpPr>
                    <a:spLocks noChangeShapeType="1"/>
                  </p:cNvSpPr>
                  <p:nvPr/>
                </p:nvSpPr>
                <p:spPr bwMode="gray">
                  <a:xfrm>
                    <a:off x="762" y="2064"/>
                    <a:ext cx="15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76" name="Line 150"/>
                  <p:cNvSpPr>
                    <a:spLocks noChangeShapeType="1"/>
                  </p:cNvSpPr>
                  <p:nvPr/>
                </p:nvSpPr>
                <p:spPr bwMode="gray">
                  <a:xfrm>
                    <a:off x="762" y="2082"/>
                    <a:ext cx="15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77" name="Line 151"/>
                  <p:cNvSpPr>
                    <a:spLocks noChangeShapeType="1"/>
                  </p:cNvSpPr>
                  <p:nvPr/>
                </p:nvSpPr>
                <p:spPr bwMode="gray">
                  <a:xfrm>
                    <a:off x="786" y="2178"/>
                    <a:ext cx="15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78" name="Line 152"/>
                  <p:cNvSpPr>
                    <a:spLocks noChangeShapeType="1"/>
                  </p:cNvSpPr>
                  <p:nvPr/>
                </p:nvSpPr>
                <p:spPr bwMode="gray">
                  <a:xfrm>
                    <a:off x="786" y="2196"/>
                    <a:ext cx="15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</p:grpSp>
        <p:sp>
          <p:nvSpPr>
            <p:cNvPr id="59" name="Line 153"/>
            <p:cNvSpPr>
              <a:spLocks noChangeShapeType="1"/>
            </p:cNvSpPr>
            <p:nvPr/>
          </p:nvSpPr>
          <p:spPr bwMode="auto">
            <a:xfrm>
              <a:off x="899592" y="4797152"/>
              <a:ext cx="4680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" name="Oval 168"/>
            <p:cNvSpPr>
              <a:spLocks noChangeArrowheads="1"/>
            </p:cNvSpPr>
            <p:nvPr/>
          </p:nvSpPr>
          <p:spPr bwMode="auto">
            <a:xfrm>
              <a:off x="1259632" y="4365104"/>
              <a:ext cx="72008" cy="72008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l-G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40" name="AutoShape 176"/>
            <p:cNvCxnSpPr>
              <a:cxnSpLocks noChangeShapeType="1"/>
            </p:cNvCxnSpPr>
            <p:nvPr/>
          </p:nvCxnSpPr>
          <p:spPr bwMode="auto">
            <a:xfrm flipV="1">
              <a:off x="1403648" y="3573016"/>
              <a:ext cx="576064" cy="57606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4" name="Text Box 189"/>
            <p:cNvSpPr txBox="1">
              <a:spLocks noChangeArrowheads="1"/>
            </p:cNvSpPr>
            <p:nvPr/>
          </p:nvSpPr>
          <p:spPr bwMode="auto">
            <a:xfrm>
              <a:off x="5940152" y="5301208"/>
              <a:ext cx="2101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800" b="1" dirty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n-US" sz="1600" dirty="0">
                  <a:latin typeface="Calibri" pitchFamily="34" charset="0"/>
                </a:rPr>
                <a:t>Digital resources</a:t>
              </a:r>
            </a:p>
          </p:txBody>
        </p:sp>
        <p:sp>
          <p:nvSpPr>
            <p:cNvPr id="15" name="Text Box 190"/>
            <p:cNvSpPr txBox="1">
              <a:spLocks noChangeArrowheads="1"/>
            </p:cNvSpPr>
            <p:nvPr/>
          </p:nvSpPr>
          <p:spPr bwMode="auto">
            <a:xfrm>
              <a:off x="5868144" y="4221088"/>
              <a:ext cx="280413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 smtClean="0">
                  <a:latin typeface="Calibri" pitchFamily="34" charset="0"/>
                </a:rPr>
                <a:t>Semantic resource </a:t>
              </a:r>
              <a:r>
                <a:rPr lang="en-US" sz="1600" dirty="0">
                  <a:latin typeface="Calibri" pitchFamily="34" charset="0"/>
                </a:rPr>
                <a:t>descriptions</a:t>
              </a:r>
            </a:p>
          </p:txBody>
        </p:sp>
        <p:grpSp>
          <p:nvGrpSpPr>
            <p:cNvPr id="9" name="Group 214"/>
            <p:cNvGrpSpPr/>
            <p:nvPr/>
          </p:nvGrpSpPr>
          <p:grpSpPr>
            <a:xfrm>
              <a:off x="1907704" y="2420888"/>
              <a:ext cx="2099575" cy="620920"/>
              <a:chOff x="2123728" y="2391382"/>
              <a:chExt cx="2099575" cy="620920"/>
            </a:xfrm>
          </p:grpSpPr>
          <p:sp>
            <p:nvSpPr>
              <p:cNvPr id="143" name="Oval 48"/>
              <p:cNvSpPr>
                <a:spLocks noChangeArrowheads="1"/>
              </p:cNvSpPr>
              <p:nvPr/>
            </p:nvSpPr>
            <p:spPr bwMode="auto">
              <a:xfrm>
                <a:off x="3994068" y="2391382"/>
                <a:ext cx="229235" cy="8735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44" name="Oval 49"/>
              <p:cNvSpPr>
                <a:spLocks noChangeArrowheads="1"/>
              </p:cNvSpPr>
              <p:nvPr/>
            </p:nvSpPr>
            <p:spPr bwMode="auto">
              <a:xfrm>
                <a:off x="3707904" y="2924944"/>
                <a:ext cx="229235" cy="8735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45" name="Oval 50"/>
              <p:cNvSpPr>
                <a:spLocks noChangeArrowheads="1"/>
              </p:cNvSpPr>
              <p:nvPr/>
            </p:nvSpPr>
            <p:spPr bwMode="auto">
              <a:xfrm>
                <a:off x="2123728" y="2405538"/>
                <a:ext cx="230277" cy="8735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46" name="Oval 51"/>
              <p:cNvSpPr>
                <a:spLocks noChangeArrowheads="1"/>
              </p:cNvSpPr>
              <p:nvPr/>
            </p:nvSpPr>
            <p:spPr bwMode="auto">
              <a:xfrm>
                <a:off x="2195736" y="2708920"/>
                <a:ext cx="230277" cy="8735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47" name="Oval 52"/>
              <p:cNvSpPr>
                <a:spLocks noChangeArrowheads="1"/>
              </p:cNvSpPr>
              <p:nvPr/>
            </p:nvSpPr>
            <p:spPr bwMode="auto">
              <a:xfrm>
                <a:off x="3006272" y="2391382"/>
                <a:ext cx="229235" cy="8735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67" name="Oval 72"/>
              <p:cNvSpPr>
                <a:spLocks noChangeArrowheads="1"/>
              </p:cNvSpPr>
              <p:nvPr/>
            </p:nvSpPr>
            <p:spPr bwMode="auto">
              <a:xfrm>
                <a:off x="2699792" y="2708920"/>
                <a:ext cx="229235" cy="8735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68" name="Oval 73"/>
              <p:cNvSpPr>
                <a:spLocks noChangeArrowheads="1"/>
              </p:cNvSpPr>
              <p:nvPr/>
            </p:nvSpPr>
            <p:spPr bwMode="auto">
              <a:xfrm>
                <a:off x="3131840" y="2780928"/>
                <a:ext cx="230277" cy="8735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69" name="Oval 74"/>
              <p:cNvSpPr>
                <a:spLocks noChangeArrowheads="1"/>
              </p:cNvSpPr>
              <p:nvPr/>
            </p:nvSpPr>
            <p:spPr bwMode="auto">
              <a:xfrm>
                <a:off x="3518926" y="2550752"/>
                <a:ext cx="229235" cy="8617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174" name="AutoShape 79"/>
              <p:cNvCxnSpPr>
                <a:cxnSpLocks noChangeShapeType="1"/>
                <a:stCxn id="145" idx="6"/>
                <a:endCxn id="147" idx="2"/>
              </p:cNvCxnSpPr>
              <p:nvPr/>
            </p:nvCxnSpPr>
            <p:spPr bwMode="auto">
              <a:xfrm flipV="1">
                <a:off x="2354005" y="2435061"/>
                <a:ext cx="652267" cy="14156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75" name="AutoShape 80"/>
              <p:cNvCxnSpPr>
                <a:cxnSpLocks noChangeShapeType="1"/>
                <a:stCxn id="147" idx="6"/>
                <a:endCxn id="143" idx="2"/>
              </p:cNvCxnSpPr>
              <p:nvPr/>
            </p:nvCxnSpPr>
            <p:spPr bwMode="auto">
              <a:xfrm>
                <a:off x="3235508" y="2435061"/>
                <a:ext cx="758560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77" name="AutoShape 82"/>
              <p:cNvCxnSpPr>
                <a:cxnSpLocks noChangeShapeType="1"/>
                <a:stCxn id="147" idx="6"/>
                <a:endCxn id="169" idx="2"/>
              </p:cNvCxnSpPr>
              <p:nvPr/>
            </p:nvCxnSpPr>
            <p:spPr bwMode="auto">
              <a:xfrm>
                <a:off x="3235508" y="2435061"/>
                <a:ext cx="283418" cy="15937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79" name="AutoShape 84"/>
              <p:cNvCxnSpPr>
                <a:cxnSpLocks noChangeShapeType="1"/>
                <a:endCxn id="168" idx="2"/>
              </p:cNvCxnSpPr>
              <p:nvPr/>
            </p:nvCxnSpPr>
            <p:spPr bwMode="auto">
              <a:xfrm>
                <a:off x="2915816" y="2780928"/>
                <a:ext cx="216024" cy="4367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80" name="AutoShape 85"/>
              <p:cNvCxnSpPr>
                <a:cxnSpLocks noChangeShapeType="1"/>
                <a:stCxn id="169" idx="4"/>
                <a:endCxn id="144" idx="0"/>
              </p:cNvCxnSpPr>
              <p:nvPr/>
            </p:nvCxnSpPr>
            <p:spPr bwMode="auto">
              <a:xfrm>
                <a:off x="3633544" y="2636930"/>
                <a:ext cx="188978" cy="28801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81" name="AutoShape 86"/>
              <p:cNvCxnSpPr>
                <a:cxnSpLocks noChangeShapeType="1"/>
                <a:stCxn id="168" idx="6"/>
                <a:endCxn id="144" idx="1"/>
              </p:cNvCxnSpPr>
              <p:nvPr/>
            </p:nvCxnSpPr>
            <p:spPr bwMode="auto">
              <a:xfrm>
                <a:off x="3362117" y="2824607"/>
                <a:ext cx="379358" cy="11313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84" name="AutoShape 89"/>
              <p:cNvCxnSpPr>
                <a:cxnSpLocks noChangeShapeType="1"/>
                <a:stCxn id="146" idx="0"/>
                <a:endCxn id="147" idx="4"/>
              </p:cNvCxnSpPr>
              <p:nvPr/>
            </p:nvCxnSpPr>
            <p:spPr bwMode="auto">
              <a:xfrm flipV="1">
                <a:off x="2310875" y="2478740"/>
                <a:ext cx="810015" cy="23018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86" name="AutoShape 91"/>
              <p:cNvCxnSpPr>
                <a:cxnSpLocks noChangeShapeType="1"/>
              </p:cNvCxnSpPr>
              <p:nvPr/>
            </p:nvCxnSpPr>
            <p:spPr bwMode="auto">
              <a:xfrm flipV="1">
                <a:off x="3923928" y="2492896"/>
                <a:ext cx="124071" cy="47179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</p:cxnSp>
        </p:grpSp>
        <p:sp>
          <p:nvSpPr>
            <p:cNvPr id="199" name="AutoShape 9"/>
            <p:cNvSpPr>
              <a:spLocks noChangeArrowheads="1"/>
            </p:cNvSpPr>
            <p:nvPr/>
          </p:nvSpPr>
          <p:spPr bwMode="auto">
            <a:xfrm>
              <a:off x="1907704" y="2852936"/>
              <a:ext cx="360040" cy="432048"/>
            </a:xfrm>
            <a:prstGeom prst="triangle">
              <a:avLst>
                <a:gd name="adj" fmla="val 49995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l-G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95" name="AutoShape 12"/>
            <p:cNvSpPr>
              <a:spLocks noChangeArrowheads="1"/>
            </p:cNvSpPr>
            <p:nvPr/>
          </p:nvSpPr>
          <p:spPr bwMode="auto">
            <a:xfrm>
              <a:off x="2843808" y="2924944"/>
              <a:ext cx="360040" cy="360040"/>
            </a:xfrm>
            <a:prstGeom prst="triangle">
              <a:avLst>
                <a:gd name="adj" fmla="val 49995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l-G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17" name="Flowchart: Data 216"/>
            <p:cNvSpPr/>
            <p:nvPr/>
          </p:nvSpPr>
          <p:spPr>
            <a:xfrm>
              <a:off x="1979712" y="4149080"/>
              <a:ext cx="864096" cy="504056"/>
            </a:xfrm>
            <a:prstGeom prst="flowChartInputOutpu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8" name="Flowchart: Data 217"/>
            <p:cNvSpPr/>
            <p:nvPr/>
          </p:nvSpPr>
          <p:spPr>
            <a:xfrm>
              <a:off x="3275856" y="4149080"/>
              <a:ext cx="864096" cy="504056"/>
            </a:xfrm>
            <a:prstGeom prst="flowChartInputOutpu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9" name="Flowchart: Data 218"/>
            <p:cNvSpPr/>
            <p:nvPr/>
          </p:nvSpPr>
          <p:spPr>
            <a:xfrm>
              <a:off x="4499992" y="4149080"/>
              <a:ext cx="864096" cy="504056"/>
            </a:xfrm>
            <a:prstGeom prst="flowChartInputOutpu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1" name="Group 245"/>
            <p:cNvGrpSpPr/>
            <p:nvPr/>
          </p:nvGrpSpPr>
          <p:grpSpPr>
            <a:xfrm>
              <a:off x="2195736" y="4293096"/>
              <a:ext cx="504056" cy="288032"/>
              <a:chOff x="5580112" y="3068960"/>
              <a:chExt cx="504056" cy="288032"/>
            </a:xfrm>
          </p:grpSpPr>
          <p:cxnSp>
            <p:nvCxnSpPr>
              <p:cNvPr id="36" name="AutoShape 172"/>
              <p:cNvCxnSpPr>
                <a:cxnSpLocks noChangeShapeType="1"/>
              </p:cNvCxnSpPr>
              <p:nvPr/>
            </p:nvCxnSpPr>
            <p:spPr bwMode="auto">
              <a:xfrm flipH="1" flipV="1">
                <a:off x="5652120" y="3140968"/>
                <a:ext cx="216023" cy="144015"/>
              </a:xfrm>
              <a:prstGeom prst="straightConnector1">
                <a:avLst/>
              </a:prstGeom>
              <a:noFill/>
              <a:ln w="19050">
                <a:solidFill>
                  <a:srgbClr val="9966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7" name="AutoShape 173"/>
              <p:cNvCxnSpPr>
                <a:cxnSpLocks noChangeShapeType="1"/>
                <a:endCxn id="233" idx="1"/>
              </p:cNvCxnSpPr>
              <p:nvPr/>
            </p:nvCxnSpPr>
            <p:spPr bwMode="auto">
              <a:xfrm>
                <a:off x="5652120" y="3068960"/>
                <a:ext cx="370585" cy="10545"/>
              </a:xfrm>
              <a:prstGeom prst="straightConnector1">
                <a:avLst/>
              </a:prstGeom>
              <a:noFill/>
              <a:ln w="19050">
                <a:solidFill>
                  <a:srgbClr val="996600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31" name="Flowchart: Connector 230"/>
              <p:cNvSpPr/>
              <p:nvPr/>
            </p:nvSpPr>
            <p:spPr>
              <a:xfrm>
                <a:off x="5580112" y="3068960"/>
                <a:ext cx="72008" cy="72008"/>
              </a:xfrm>
              <a:prstGeom prst="flowChartConnector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32" name="Flowchart: Connector 231"/>
              <p:cNvSpPr/>
              <p:nvPr/>
            </p:nvSpPr>
            <p:spPr>
              <a:xfrm>
                <a:off x="5868144" y="3284984"/>
                <a:ext cx="72008" cy="72008"/>
              </a:xfrm>
              <a:prstGeom prst="flowChartConnector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33" name="Flowchart: Connector 232"/>
              <p:cNvSpPr/>
              <p:nvPr/>
            </p:nvSpPr>
            <p:spPr>
              <a:xfrm>
                <a:off x="6012160" y="3068960"/>
                <a:ext cx="72008" cy="72008"/>
              </a:xfrm>
              <a:prstGeom prst="flowChartConnector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12" name="Group 248"/>
            <p:cNvGrpSpPr/>
            <p:nvPr/>
          </p:nvGrpSpPr>
          <p:grpSpPr>
            <a:xfrm>
              <a:off x="3491880" y="4365104"/>
              <a:ext cx="504056" cy="72008"/>
              <a:chOff x="5724128" y="3356992"/>
              <a:chExt cx="504056" cy="72008"/>
            </a:xfrm>
          </p:grpSpPr>
          <p:cxnSp>
            <p:nvCxnSpPr>
              <p:cNvPr id="50" name="AutoShape 186"/>
              <p:cNvCxnSpPr>
                <a:cxnSpLocks noChangeShapeType="1"/>
              </p:cNvCxnSpPr>
              <p:nvPr/>
            </p:nvCxnSpPr>
            <p:spPr bwMode="auto">
              <a:xfrm flipH="1" flipV="1">
                <a:off x="5796137" y="3356993"/>
                <a:ext cx="360039" cy="72007"/>
              </a:xfrm>
              <a:prstGeom prst="straightConnector1">
                <a:avLst/>
              </a:prstGeom>
              <a:noFill/>
              <a:ln w="19050">
                <a:solidFill>
                  <a:srgbClr val="996600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34" name="Flowchart: Connector 233"/>
              <p:cNvSpPr/>
              <p:nvPr/>
            </p:nvSpPr>
            <p:spPr>
              <a:xfrm>
                <a:off x="5724128" y="3356992"/>
                <a:ext cx="72008" cy="72008"/>
              </a:xfrm>
              <a:prstGeom prst="flowChartConnector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35" name="Flowchart: Connector 234"/>
              <p:cNvSpPr/>
              <p:nvPr/>
            </p:nvSpPr>
            <p:spPr>
              <a:xfrm>
                <a:off x="6156176" y="3356992"/>
                <a:ext cx="72008" cy="72008"/>
              </a:xfrm>
              <a:prstGeom prst="flowChartConnector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16" name="Group 256"/>
            <p:cNvGrpSpPr/>
            <p:nvPr/>
          </p:nvGrpSpPr>
          <p:grpSpPr>
            <a:xfrm>
              <a:off x="4572000" y="4221088"/>
              <a:ext cx="648072" cy="360040"/>
              <a:chOff x="6372200" y="5301208"/>
              <a:chExt cx="648072" cy="432048"/>
            </a:xfrm>
          </p:grpSpPr>
          <p:cxnSp>
            <p:nvCxnSpPr>
              <p:cNvPr id="42" name="AutoShape 178"/>
              <p:cNvCxnSpPr>
                <a:cxnSpLocks noChangeShapeType="1"/>
                <a:endCxn id="238" idx="3"/>
              </p:cNvCxnSpPr>
              <p:nvPr/>
            </p:nvCxnSpPr>
            <p:spPr bwMode="auto">
              <a:xfrm flipV="1">
                <a:off x="6444208" y="5650703"/>
                <a:ext cx="298577" cy="18835"/>
              </a:xfrm>
              <a:prstGeom prst="straightConnector1">
                <a:avLst/>
              </a:prstGeom>
              <a:noFill/>
              <a:ln w="19050">
                <a:solidFill>
                  <a:srgbClr val="9966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46" name="AutoShape 182"/>
              <p:cNvCxnSpPr>
                <a:cxnSpLocks noChangeShapeType="1"/>
                <a:endCxn id="236" idx="3"/>
              </p:cNvCxnSpPr>
              <p:nvPr/>
            </p:nvCxnSpPr>
            <p:spPr bwMode="auto">
              <a:xfrm flipV="1">
                <a:off x="6804248" y="5434679"/>
                <a:ext cx="154561" cy="154561"/>
              </a:xfrm>
              <a:prstGeom prst="straightConnector1">
                <a:avLst/>
              </a:prstGeom>
              <a:noFill/>
              <a:ln w="19050">
                <a:solidFill>
                  <a:srgbClr val="9966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51" name="AutoShape 187"/>
              <p:cNvCxnSpPr>
                <a:cxnSpLocks noChangeShapeType="1"/>
              </p:cNvCxnSpPr>
              <p:nvPr/>
            </p:nvCxnSpPr>
            <p:spPr bwMode="auto">
              <a:xfrm flipV="1">
                <a:off x="6444208" y="5373216"/>
                <a:ext cx="179021" cy="288032"/>
              </a:xfrm>
              <a:prstGeom prst="straightConnector1">
                <a:avLst/>
              </a:prstGeom>
              <a:noFill/>
              <a:ln w="19050">
                <a:solidFill>
                  <a:srgbClr val="996600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36" name="Flowchart: Connector 235"/>
              <p:cNvSpPr/>
              <p:nvPr/>
            </p:nvSpPr>
            <p:spPr>
              <a:xfrm>
                <a:off x="6948264" y="5373216"/>
                <a:ext cx="72008" cy="72008"/>
              </a:xfrm>
              <a:prstGeom prst="flowChartConnector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37" name="Flowchart: Connector 236"/>
              <p:cNvSpPr/>
              <p:nvPr/>
            </p:nvSpPr>
            <p:spPr>
              <a:xfrm>
                <a:off x="6372200" y="5661248"/>
                <a:ext cx="72008" cy="72008"/>
              </a:xfrm>
              <a:prstGeom prst="flowChartConnector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38" name="Flowchart: Connector 237"/>
              <p:cNvSpPr/>
              <p:nvPr/>
            </p:nvSpPr>
            <p:spPr>
              <a:xfrm>
                <a:off x="6732240" y="5589240"/>
                <a:ext cx="72008" cy="72008"/>
              </a:xfrm>
              <a:prstGeom prst="flowChartConnector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39" name="Flowchart: Connector 238"/>
              <p:cNvSpPr/>
              <p:nvPr/>
            </p:nvSpPr>
            <p:spPr>
              <a:xfrm>
                <a:off x="6588224" y="5301208"/>
                <a:ext cx="72008" cy="72008"/>
              </a:xfrm>
              <a:prstGeom prst="flowChartConnector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259" name="AutoShape 176"/>
            <p:cNvCxnSpPr>
              <a:cxnSpLocks noChangeShapeType="1"/>
              <a:stCxn id="217" idx="0"/>
            </p:cNvCxnSpPr>
            <p:nvPr/>
          </p:nvCxnSpPr>
          <p:spPr bwMode="auto">
            <a:xfrm flipH="1" flipV="1">
              <a:off x="2483768" y="3573016"/>
              <a:ext cx="14402" cy="57606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61" name="AutoShape 176"/>
            <p:cNvCxnSpPr>
              <a:cxnSpLocks noChangeShapeType="1"/>
              <a:stCxn id="218" idx="0"/>
            </p:cNvCxnSpPr>
            <p:nvPr/>
          </p:nvCxnSpPr>
          <p:spPr bwMode="auto">
            <a:xfrm flipH="1" flipV="1">
              <a:off x="3707904" y="3573016"/>
              <a:ext cx="86410" cy="57606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62" name="AutoShape 176"/>
            <p:cNvCxnSpPr>
              <a:cxnSpLocks noChangeShapeType="1"/>
              <a:stCxn id="219" idx="0"/>
            </p:cNvCxnSpPr>
            <p:nvPr/>
          </p:nvCxnSpPr>
          <p:spPr bwMode="auto">
            <a:xfrm flipH="1" flipV="1">
              <a:off x="4283968" y="3573016"/>
              <a:ext cx="734482" cy="57606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82" name="AutoShape 176"/>
            <p:cNvCxnSpPr>
              <a:cxnSpLocks noChangeShapeType="1"/>
              <a:endCxn id="216" idx="3"/>
            </p:cNvCxnSpPr>
            <p:nvPr/>
          </p:nvCxnSpPr>
          <p:spPr bwMode="auto">
            <a:xfrm flipH="1" flipV="1">
              <a:off x="1245230" y="4653136"/>
              <a:ext cx="12438" cy="35192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pic>
          <p:nvPicPr>
            <p:cNvPr id="1026" name="Picture 2" descr="G:\Local Disk (C)\Documents and Settings\Panos\Dropbox\My Documents\projects\DYAS\DARIAH-GR\paroysiaseis\dyasKickoff\Hermes_di_Prassitele,_at_Olimpia,_front_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9592" y="5013176"/>
              <a:ext cx="648072" cy="1108052"/>
            </a:xfrm>
            <a:prstGeom prst="rect">
              <a:avLst/>
            </a:prstGeom>
            <a:noFill/>
          </p:spPr>
        </p:pic>
        <p:cxnSp>
          <p:nvCxnSpPr>
            <p:cNvPr id="296" name="AutoShape 176"/>
            <p:cNvCxnSpPr>
              <a:cxnSpLocks noChangeShapeType="1"/>
            </p:cNvCxnSpPr>
            <p:nvPr/>
          </p:nvCxnSpPr>
          <p:spPr bwMode="auto">
            <a:xfrm flipH="1" flipV="1">
              <a:off x="2339752" y="4653136"/>
              <a:ext cx="12438" cy="35192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97" name="AutoShape 176"/>
            <p:cNvCxnSpPr>
              <a:cxnSpLocks noChangeShapeType="1"/>
              <a:stCxn id="57" idx="0"/>
            </p:cNvCxnSpPr>
            <p:nvPr/>
          </p:nvCxnSpPr>
          <p:spPr bwMode="auto">
            <a:xfrm flipH="1" flipV="1">
              <a:off x="3635896" y="4653136"/>
              <a:ext cx="31154" cy="43204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99" name="AutoShape 176"/>
            <p:cNvCxnSpPr>
              <a:cxnSpLocks noChangeShapeType="1"/>
            </p:cNvCxnSpPr>
            <p:nvPr/>
          </p:nvCxnSpPr>
          <p:spPr bwMode="auto">
            <a:xfrm flipH="1" flipV="1">
              <a:off x="4860032" y="4653136"/>
              <a:ext cx="31154" cy="43204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118" name="Text Box 188"/>
          <p:cNvSpPr txBox="1">
            <a:spLocks noChangeArrowheads="1"/>
          </p:cNvSpPr>
          <p:nvPr/>
        </p:nvSpPr>
        <p:spPr bwMode="auto">
          <a:xfrm>
            <a:off x="5724847" y="1942381"/>
            <a:ext cx="309562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latin typeface="Calibri" pitchFamily="34" charset="0"/>
              </a:rPr>
              <a:t>Ontology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latin typeface="Calibri" pitchFamily="34" charset="0"/>
              </a:rPr>
              <a:t>General: 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latin typeface="Calibri" pitchFamily="34" charset="0"/>
              </a:rPr>
              <a:t>general concepts and relations,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 smtClean="0">
                <a:latin typeface="Calibri" pitchFamily="34" charset="0"/>
              </a:rPr>
              <a:t>language-neutral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1800" b="1" dirty="0">
              <a:latin typeface="Calibri" pitchFamily="34" charset="0"/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latin typeface="Calibri" pitchFamily="34" charset="0"/>
              </a:rPr>
              <a:t>Domain: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latin typeface="Calibri" pitchFamily="34" charset="0"/>
              </a:rPr>
              <a:t>specialized extensions, multilingual</a:t>
            </a:r>
            <a:endParaRPr lang="en-US" sz="18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356D82F7-6BE6-4405-A505-544A86307206}" type="slidenum">
              <a:rPr lang="en-US" altLang="en-US"/>
              <a:pPr/>
              <a:t>24</a:t>
            </a:fld>
            <a:endParaRPr lang="en-US" altLang="en-US"/>
          </a:p>
        </p:txBody>
      </p:sp>
      <p:pic>
        <p:nvPicPr>
          <p:cNvPr id="35846" name="Picture 2" descr="?ImageID=127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37" y="-27384"/>
            <a:ext cx="9164637" cy="611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0850-1F7D-4D35-AE87-F2574150B01C}" type="slidenum">
              <a:rPr lang="en-US"/>
              <a:pPr/>
              <a:t>25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172200" y="2514600"/>
            <a:ext cx="2743200" cy="1219200"/>
          </a:xfrm>
        </p:spPr>
        <p:txBody>
          <a:bodyPr/>
          <a:lstStyle/>
          <a:p>
            <a:r>
              <a:rPr lang="en-US" sz="1800"/>
              <a:t>Less ambiguity</a:t>
            </a:r>
          </a:p>
          <a:p>
            <a:r>
              <a:rPr lang="en-US" sz="1800"/>
              <a:t>Better interoperation </a:t>
            </a:r>
          </a:p>
          <a:p>
            <a:pPr>
              <a:buClr>
                <a:schemeClr val="accent2"/>
              </a:buClr>
            </a:pPr>
            <a:r>
              <a:rPr lang="en-US" sz="1800">
                <a:solidFill>
                  <a:schemeClr val="accent2"/>
                </a:solidFill>
              </a:rPr>
              <a:t>Greater difficulty</a:t>
            </a:r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533400" y="301625"/>
            <a:ext cx="8153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8900" tIns="0" rIns="88900" bIns="0" anchor="b">
            <a:spAutoFit/>
          </a:bodyPr>
          <a:lstStyle/>
          <a:p>
            <a:pPr defTabSz="885825" eaLnBrk="0" hangingPunct="0">
              <a:lnSpc>
                <a:spcPct val="90000"/>
              </a:lnSpc>
            </a:pPr>
            <a:r>
              <a:rPr lang="en-US" sz="2800" dirty="0">
                <a:solidFill>
                  <a:srgbClr val="0070C0"/>
                </a:solidFill>
                <a:latin typeface="Arial" pitchFamily="34" charset="0"/>
              </a:rPr>
              <a:t>Defining semantics</a:t>
            </a:r>
          </a:p>
        </p:txBody>
      </p:sp>
      <p:sp>
        <p:nvSpPr>
          <p:cNvPr id="231428" name="Line 4"/>
          <p:cNvSpPr>
            <a:spLocks noChangeShapeType="1"/>
          </p:cNvSpPr>
          <p:nvPr/>
        </p:nvSpPr>
        <p:spPr bwMode="auto">
          <a:xfrm>
            <a:off x="8345488" y="2990850"/>
            <a:ext cx="0" cy="70485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2498725" y="3054350"/>
            <a:ext cx="3429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Plug</a:t>
            </a:r>
            <a:r>
              <a:rPr lang="en-US" sz="1800">
                <a:latin typeface="Arial" pitchFamily="34" charset="0"/>
              </a:rPr>
              <a:t>: “a device for connecting an appliance to a power outlet”</a:t>
            </a:r>
          </a:p>
        </p:txBody>
      </p:sp>
      <p:sp>
        <p:nvSpPr>
          <p:cNvPr id="231433" name="Text Box 9"/>
          <p:cNvSpPr txBox="1">
            <a:spLocks noChangeArrowheads="1"/>
          </p:cNvSpPr>
          <p:nvPr/>
        </p:nvSpPr>
        <p:spPr bwMode="auto">
          <a:xfrm>
            <a:off x="628650" y="4084638"/>
            <a:ext cx="1452563" cy="701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" pitchFamily="34" charset="0"/>
              </a:rPr>
              <a:t>Formal,</a:t>
            </a:r>
            <a:br>
              <a:rPr lang="en-US" sz="200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2000">
                <a:solidFill>
                  <a:schemeClr val="accent2"/>
                </a:solidFill>
                <a:latin typeface="Arial" pitchFamily="34" charset="0"/>
              </a:rPr>
              <a:t>for humans</a:t>
            </a:r>
          </a:p>
        </p:txBody>
      </p:sp>
      <p:sp>
        <p:nvSpPr>
          <p:cNvPr id="231434" name="Text Box 10"/>
          <p:cNvSpPr txBox="1">
            <a:spLocks noChangeArrowheads="1"/>
          </p:cNvSpPr>
          <p:nvPr/>
        </p:nvSpPr>
        <p:spPr bwMode="auto">
          <a:xfrm>
            <a:off x="628650" y="3025775"/>
            <a:ext cx="1087438" cy="701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" pitchFamily="34" charset="0"/>
              </a:rPr>
              <a:t>Explicit,</a:t>
            </a:r>
          </a:p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" pitchFamily="34" charset="0"/>
              </a:rPr>
              <a:t>informal</a:t>
            </a:r>
          </a:p>
        </p:txBody>
      </p:sp>
      <p:sp>
        <p:nvSpPr>
          <p:cNvPr id="231435" name="Text Box 11"/>
          <p:cNvSpPr txBox="1">
            <a:spLocks noChangeArrowheads="1"/>
          </p:cNvSpPr>
          <p:nvPr/>
        </p:nvSpPr>
        <p:spPr bwMode="auto">
          <a:xfrm>
            <a:off x="628650" y="1901825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" pitchFamily="34" charset="0"/>
              </a:rPr>
              <a:t>Implicit</a:t>
            </a:r>
          </a:p>
        </p:txBody>
      </p:sp>
      <p:sp>
        <p:nvSpPr>
          <p:cNvPr id="231436" name="Text Box 12"/>
          <p:cNvSpPr txBox="1">
            <a:spLocks noChangeArrowheads="1"/>
          </p:cNvSpPr>
          <p:nvPr/>
        </p:nvSpPr>
        <p:spPr bwMode="auto">
          <a:xfrm>
            <a:off x="628650" y="5075238"/>
            <a:ext cx="1636713" cy="701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" pitchFamily="34" charset="0"/>
              </a:rPr>
              <a:t>Formal, </a:t>
            </a:r>
            <a:br>
              <a:rPr lang="en-US" sz="200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2000">
                <a:solidFill>
                  <a:schemeClr val="accent2"/>
                </a:solidFill>
                <a:latin typeface="Arial" pitchFamily="34" charset="0"/>
              </a:rPr>
              <a:t>for machines</a:t>
            </a:r>
          </a:p>
        </p:txBody>
      </p:sp>
      <p:sp>
        <p:nvSpPr>
          <p:cNvPr id="231437" name="Line 13"/>
          <p:cNvSpPr>
            <a:spLocks noChangeShapeType="1"/>
          </p:cNvSpPr>
          <p:nvPr/>
        </p:nvSpPr>
        <p:spPr bwMode="auto">
          <a:xfrm>
            <a:off x="6019800" y="1828800"/>
            <a:ext cx="0" cy="396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31840" name="Freeform 416"/>
          <p:cNvSpPr>
            <a:spLocks/>
          </p:cNvSpPr>
          <p:nvPr/>
        </p:nvSpPr>
        <p:spPr bwMode="auto">
          <a:xfrm>
            <a:off x="6251575" y="1636713"/>
            <a:ext cx="9525" cy="3175"/>
          </a:xfrm>
          <a:custGeom>
            <a:avLst/>
            <a:gdLst/>
            <a:ahLst/>
            <a:cxnLst>
              <a:cxn ang="0">
                <a:pos x="24" y="8"/>
              </a:cxn>
              <a:cxn ang="0">
                <a:pos x="16" y="8"/>
              </a:cxn>
              <a:cxn ang="0">
                <a:pos x="0" y="0"/>
              </a:cxn>
              <a:cxn ang="0">
                <a:pos x="16" y="8"/>
              </a:cxn>
              <a:cxn ang="0">
                <a:pos x="24" y="8"/>
              </a:cxn>
            </a:cxnLst>
            <a:rect l="0" t="0" r="r" b="b"/>
            <a:pathLst>
              <a:path w="24" h="8">
                <a:moveTo>
                  <a:pt x="24" y="8"/>
                </a:moveTo>
                <a:lnTo>
                  <a:pt x="16" y="8"/>
                </a:lnTo>
                <a:lnTo>
                  <a:pt x="0" y="0"/>
                </a:lnTo>
                <a:lnTo>
                  <a:pt x="16" y="8"/>
                </a:lnTo>
                <a:lnTo>
                  <a:pt x="24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1841" name="Freeform 417"/>
          <p:cNvSpPr>
            <a:spLocks/>
          </p:cNvSpPr>
          <p:nvPr/>
        </p:nvSpPr>
        <p:spPr bwMode="auto">
          <a:xfrm>
            <a:off x="6251575" y="1644650"/>
            <a:ext cx="14288" cy="11113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8" y="8"/>
              </a:cxn>
              <a:cxn ang="0">
                <a:pos x="8" y="16"/>
              </a:cxn>
              <a:cxn ang="0">
                <a:pos x="16" y="16"/>
              </a:cxn>
              <a:cxn ang="0">
                <a:pos x="16" y="8"/>
              </a:cxn>
              <a:cxn ang="0">
                <a:pos x="24" y="8"/>
              </a:cxn>
              <a:cxn ang="0">
                <a:pos x="32" y="16"/>
              </a:cxn>
              <a:cxn ang="0">
                <a:pos x="32" y="24"/>
              </a:cxn>
              <a:cxn ang="0">
                <a:pos x="24" y="32"/>
              </a:cxn>
              <a:cxn ang="0">
                <a:pos x="8" y="32"/>
              </a:cxn>
              <a:cxn ang="0">
                <a:pos x="8" y="24"/>
              </a:cxn>
              <a:cxn ang="0">
                <a:pos x="0" y="16"/>
              </a:cxn>
              <a:cxn ang="0">
                <a:pos x="0" y="8"/>
              </a:cxn>
              <a:cxn ang="0">
                <a:pos x="8" y="0"/>
              </a:cxn>
            </a:cxnLst>
            <a:rect l="0" t="0" r="r" b="b"/>
            <a:pathLst>
              <a:path w="32" h="32">
                <a:moveTo>
                  <a:pt x="8" y="0"/>
                </a:moveTo>
                <a:lnTo>
                  <a:pt x="8" y="8"/>
                </a:lnTo>
                <a:lnTo>
                  <a:pt x="8" y="16"/>
                </a:lnTo>
                <a:lnTo>
                  <a:pt x="16" y="16"/>
                </a:lnTo>
                <a:lnTo>
                  <a:pt x="16" y="8"/>
                </a:lnTo>
                <a:lnTo>
                  <a:pt x="24" y="8"/>
                </a:lnTo>
                <a:lnTo>
                  <a:pt x="32" y="16"/>
                </a:lnTo>
                <a:lnTo>
                  <a:pt x="32" y="24"/>
                </a:lnTo>
                <a:lnTo>
                  <a:pt x="24" y="32"/>
                </a:lnTo>
                <a:lnTo>
                  <a:pt x="8" y="32"/>
                </a:lnTo>
                <a:lnTo>
                  <a:pt x="8" y="24"/>
                </a:lnTo>
                <a:lnTo>
                  <a:pt x="0" y="16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1842" name="Freeform 418"/>
          <p:cNvSpPr>
            <a:spLocks/>
          </p:cNvSpPr>
          <p:nvPr/>
        </p:nvSpPr>
        <p:spPr bwMode="auto">
          <a:xfrm>
            <a:off x="6261100" y="1639888"/>
            <a:ext cx="111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24" y="0"/>
              </a:cxn>
              <a:cxn ang="0">
                <a:pos x="16" y="0"/>
              </a:cxn>
              <a:cxn ang="0">
                <a:pos x="0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16" y="0"/>
                </a:lnTo>
                <a:lnTo>
                  <a:pt x="24" y="0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1843" name="Freeform 419"/>
          <p:cNvSpPr>
            <a:spLocks/>
          </p:cNvSpPr>
          <p:nvPr/>
        </p:nvSpPr>
        <p:spPr bwMode="auto">
          <a:xfrm>
            <a:off x="6280150" y="1641475"/>
            <a:ext cx="9525" cy="1588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16" y="0"/>
              </a:cxn>
              <a:cxn ang="0">
                <a:pos x="8" y="0"/>
              </a:cxn>
              <a:cxn ang="0">
                <a:pos x="0" y="0"/>
              </a:cxn>
              <a:cxn ang="0">
                <a:pos x="16" y="0"/>
              </a:cxn>
              <a:cxn ang="0">
                <a:pos x="24" y="0"/>
              </a:cxn>
            </a:cxnLst>
            <a:rect l="0" t="0" r="r" b="b"/>
            <a:pathLst>
              <a:path w="24">
                <a:moveTo>
                  <a:pt x="24" y="0"/>
                </a:moveTo>
                <a:lnTo>
                  <a:pt x="16" y="0"/>
                </a:lnTo>
                <a:lnTo>
                  <a:pt x="8" y="0"/>
                </a:lnTo>
                <a:lnTo>
                  <a:pt x="0" y="0"/>
                </a:lnTo>
                <a:lnTo>
                  <a:pt x="16" y="0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1844" name="Freeform 420"/>
          <p:cNvSpPr>
            <a:spLocks/>
          </p:cNvSpPr>
          <p:nvPr/>
        </p:nvSpPr>
        <p:spPr bwMode="auto">
          <a:xfrm>
            <a:off x="6280150" y="1652588"/>
            <a:ext cx="20638" cy="11112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16" y="8"/>
              </a:cxn>
              <a:cxn ang="0">
                <a:pos x="24" y="8"/>
              </a:cxn>
              <a:cxn ang="0">
                <a:pos x="24" y="0"/>
              </a:cxn>
              <a:cxn ang="0">
                <a:pos x="32" y="0"/>
              </a:cxn>
              <a:cxn ang="0">
                <a:pos x="40" y="8"/>
              </a:cxn>
              <a:cxn ang="0">
                <a:pos x="48" y="16"/>
              </a:cxn>
              <a:cxn ang="0">
                <a:pos x="32" y="32"/>
              </a:cxn>
              <a:cxn ang="0">
                <a:pos x="16" y="24"/>
              </a:cxn>
              <a:cxn ang="0">
                <a:pos x="8" y="24"/>
              </a:cxn>
              <a:cxn ang="0">
                <a:pos x="0" y="16"/>
              </a:cxn>
              <a:cxn ang="0">
                <a:pos x="0" y="8"/>
              </a:cxn>
              <a:cxn ang="0">
                <a:pos x="8" y="0"/>
              </a:cxn>
            </a:cxnLst>
            <a:rect l="0" t="0" r="r" b="b"/>
            <a:pathLst>
              <a:path w="48" h="32">
                <a:moveTo>
                  <a:pt x="8" y="0"/>
                </a:moveTo>
                <a:lnTo>
                  <a:pt x="16" y="8"/>
                </a:lnTo>
                <a:lnTo>
                  <a:pt x="24" y="8"/>
                </a:lnTo>
                <a:lnTo>
                  <a:pt x="24" y="0"/>
                </a:lnTo>
                <a:lnTo>
                  <a:pt x="32" y="0"/>
                </a:lnTo>
                <a:lnTo>
                  <a:pt x="40" y="8"/>
                </a:lnTo>
                <a:lnTo>
                  <a:pt x="48" y="16"/>
                </a:lnTo>
                <a:lnTo>
                  <a:pt x="32" y="32"/>
                </a:lnTo>
                <a:lnTo>
                  <a:pt x="16" y="24"/>
                </a:lnTo>
                <a:lnTo>
                  <a:pt x="8" y="24"/>
                </a:lnTo>
                <a:lnTo>
                  <a:pt x="0" y="16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1845" name="Freeform 421"/>
          <p:cNvSpPr>
            <a:spLocks/>
          </p:cNvSpPr>
          <p:nvPr/>
        </p:nvSpPr>
        <p:spPr bwMode="auto">
          <a:xfrm>
            <a:off x="6323013" y="1636713"/>
            <a:ext cx="28575" cy="1587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4" y="8"/>
              </a:cxn>
              <a:cxn ang="0">
                <a:pos x="32" y="8"/>
              </a:cxn>
              <a:cxn ang="0">
                <a:pos x="40" y="8"/>
              </a:cxn>
              <a:cxn ang="0">
                <a:pos x="56" y="16"/>
              </a:cxn>
              <a:cxn ang="0">
                <a:pos x="64" y="24"/>
              </a:cxn>
              <a:cxn ang="0">
                <a:pos x="56" y="40"/>
              </a:cxn>
              <a:cxn ang="0">
                <a:pos x="48" y="48"/>
              </a:cxn>
              <a:cxn ang="0">
                <a:pos x="40" y="48"/>
              </a:cxn>
              <a:cxn ang="0">
                <a:pos x="16" y="48"/>
              </a:cxn>
              <a:cxn ang="0">
                <a:pos x="0" y="32"/>
              </a:cxn>
              <a:cxn ang="0">
                <a:pos x="0" y="24"/>
              </a:cxn>
              <a:cxn ang="0">
                <a:pos x="8" y="16"/>
              </a:cxn>
              <a:cxn ang="0">
                <a:pos x="8" y="8"/>
              </a:cxn>
              <a:cxn ang="0">
                <a:pos x="16" y="8"/>
              </a:cxn>
              <a:cxn ang="0">
                <a:pos x="24" y="0"/>
              </a:cxn>
            </a:cxnLst>
            <a:rect l="0" t="0" r="r" b="b"/>
            <a:pathLst>
              <a:path w="64" h="48">
                <a:moveTo>
                  <a:pt x="24" y="0"/>
                </a:moveTo>
                <a:lnTo>
                  <a:pt x="24" y="8"/>
                </a:lnTo>
                <a:lnTo>
                  <a:pt x="32" y="8"/>
                </a:lnTo>
                <a:lnTo>
                  <a:pt x="40" y="8"/>
                </a:lnTo>
                <a:lnTo>
                  <a:pt x="56" y="16"/>
                </a:lnTo>
                <a:lnTo>
                  <a:pt x="64" y="24"/>
                </a:lnTo>
                <a:lnTo>
                  <a:pt x="56" y="40"/>
                </a:lnTo>
                <a:lnTo>
                  <a:pt x="48" y="48"/>
                </a:lnTo>
                <a:lnTo>
                  <a:pt x="40" y="48"/>
                </a:lnTo>
                <a:lnTo>
                  <a:pt x="16" y="48"/>
                </a:lnTo>
                <a:lnTo>
                  <a:pt x="0" y="32"/>
                </a:lnTo>
                <a:lnTo>
                  <a:pt x="0" y="24"/>
                </a:lnTo>
                <a:lnTo>
                  <a:pt x="8" y="16"/>
                </a:lnTo>
                <a:lnTo>
                  <a:pt x="8" y="8"/>
                </a:lnTo>
                <a:lnTo>
                  <a:pt x="16" y="8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1846" name="Freeform 422"/>
          <p:cNvSpPr>
            <a:spLocks/>
          </p:cNvSpPr>
          <p:nvPr/>
        </p:nvSpPr>
        <p:spPr bwMode="auto">
          <a:xfrm>
            <a:off x="6326188" y="2219325"/>
            <a:ext cx="6350" cy="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8" y="0"/>
              </a:cxn>
              <a:cxn ang="0">
                <a:pos x="0" y="0"/>
              </a:cxn>
              <a:cxn ang="0">
                <a:pos x="16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8" y="0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1847" name="Freeform 423"/>
          <p:cNvSpPr>
            <a:spLocks/>
          </p:cNvSpPr>
          <p:nvPr/>
        </p:nvSpPr>
        <p:spPr bwMode="auto">
          <a:xfrm>
            <a:off x="6332538" y="1619250"/>
            <a:ext cx="14287" cy="17463"/>
          </a:xfrm>
          <a:custGeom>
            <a:avLst/>
            <a:gdLst/>
            <a:ahLst/>
            <a:cxnLst>
              <a:cxn ang="0">
                <a:pos x="8" y="40"/>
              </a:cxn>
              <a:cxn ang="0">
                <a:pos x="16" y="48"/>
              </a:cxn>
              <a:cxn ang="0">
                <a:pos x="24" y="24"/>
              </a:cxn>
              <a:cxn ang="0">
                <a:pos x="24" y="8"/>
              </a:cxn>
              <a:cxn ang="0">
                <a:pos x="24" y="0"/>
              </a:cxn>
              <a:cxn ang="0">
                <a:pos x="32" y="0"/>
              </a:cxn>
              <a:cxn ang="0">
                <a:pos x="32" y="24"/>
              </a:cxn>
              <a:cxn ang="0">
                <a:pos x="24" y="48"/>
              </a:cxn>
              <a:cxn ang="0">
                <a:pos x="16" y="48"/>
              </a:cxn>
              <a:cxn ang="0">
                <a:pos x="0" y="48"/>
              </a:cxn>
              <a:cxn ang="0">
                <a:pos x="8" y="48"/>
              </a:cxn>
              <a:cxn ang="0">
                <a:pos x="8" y="40"/>
              </a:cxn>
            </a:cxnLst>
            <a:rect l="0" t="0" r="r" b="b"/>
            <a:pathLst>
              <a:path w="32" h="48">
                <a:moveTo>
                  <a:pt x="8" y="40"/>
                </a:moveTo>
                <a:lnTo>
                  <a:pt x="16" y="48"/>
                </a:lnTo>
                <a:lnTo>
                  <a:pt x="24" y="24"/>
                </a:lnTo>
                <a:lnTo>
                  <a:pt x="24" y="8"/>
                </a:lnTo>
                <a:lnTo>
                  <a:pt x="24" y="0"/>
                </a:lnTo>
                <a:lnTo>
                  <a:pt x="32" y="0"/>
                </a:lnTo>
                <a:lnTo>
                  <a:pt x="32" y="24"/>
                </a:lnTo>
                <a:lnTo>
                  <a:pt x="24" y="48"/>
                </a:lnTo>
                <a:lnTo>
                  <a:pt x="16" y="48"/>
                </a:lnTo>
                <a:lnTo>
                  <a:pt x="0" y="48"/>
                </a:lnTo>
                <a:lnTo>
                  <a:pt x="8" y="48"/>
                </a:lnTo>
                <a:lnTo>
                  <a:pt x="8" y="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1848" name="Freeform 424"/>
          <p:cNvSpPr>
            <a:spLocks/>
          </p:cNvSpPr>
          <p:nvPr/>
        </p:nvSpPr>
        <p:spPr bwMode="auto">
          <a:xfrm>
            <a:off x="6343650" y="1703388"/>
            <a:ext cx="36513" cy="11112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16" y="0"/>
              </a:cxn>
              <a:cxn ang="0">
                <a:pos x="24" y="8"/>
              </a:cxn>
              <a:cxn ang="0">
                <a:pos x="32" y="8"/>
              </a:cxn>
              <a:cxn ang="0">
                <a:pos x="40" y="8"/>
              </a:cxn>
              <a:cxn ang="0">
                <a:pos x="48" y="8"/>
              </a:cxn>
              <a:cxn ang="0">
                <a:pos x="64" y="8"/>
              </a:cxn>
              <a:cxn ang="0">
                <a:pos x="72" y="16"/>
              </a:cxn>
              <a:cxn ang="0">
                <a:pos x="80" y="32"/>
              </a:cxn>
              <a:cxn ang="0">
                <a:pos x="40" y="16"/>
              </a:cxn>
              <a:cxn ang="0">
                <a:pos x="0" y="0"/>
              </a:cxn>
              <a:cxn ang="0">
                <a:pos x="8" y="0"/>
              </a:cxn>
            </a:cxnLst>
            <a:rect l="0" t="0" r="r" b="b"/>
            <a:pathLst>
              <a:path w="80" h="32">
                <a:moveTo>
                  <a:pt x="8" y="0"/>
                </a:moveTo>
                <a:lnTo>
                  <a:pt x="16" y="0"/>
                </a:lnTo>
                <a:lnTo>
                  <a:pt x="24" y="8"/>
                </a:lnTo>
                <a:lnTo>
                  <a:pt x="32" y="8"/>
                </a:lnTo>
                <a:lnTo>
                  <a:pt x="40" y="8"/>
                </a:lnTo>
                <a:lnTo>
                  <a:pt x="48" y="8"/>
                </a:lnTo>
                <a:lnTo>
                  <a:pt x="64" y="8"/>
                </a:lnTo>
                <a:lnTo>
                  <a:pt x="72" y="16"/>
                </a:lnTo>
                <a:lnTo>
                  <a:pt x="80" y="32"/>
                </a:lnTo>
                <a:lnTo>
                  <a:pt x="40" y="16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1849" name="Freeform 425"/>
          <p:cNvSpPr>
            <a:spLocks/>
          </p:cNvSpPr>
          <p:nvPr/>
        </p:nvSpPr>
        <p:spPr bwMode="auto">
          <a:xfrm>
            <a:off x="6346825" y="1711325"/>
            <a:ext cx="476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1850" name="Freeform 426"/>
          <p:cNvSpPr>
            <a:spLocks/>
          </p:cNvSpPr>
          <p:nvPr/>
        </p:nvSpPr>
        <p:spPr bwMode="auto">
          <a:xfrm>
            <a:off x="6346825" y="1636713"/>
            <a:ext cx="28575" cy="4762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40" y="8"/>
              </a:cxn>
              <a:cxn ang="0">
                <a:pos x="64" y="16"/>
              </a:cxn>
              <a:cxn ang="0">
                <a:pos x="32" y="16"/>
              </a:cxn>
              <a:cxn ang="0">
                <a:pos x="0" y="0"/>
              </a:cxn>
              <a:cxn ang="0">
                <a:pos x="8" y="0"/>
              </a:cxn>
            </a:cxnLst>
            <a:rect l="0" t="0" r="r" b="b"/>
            <a:pathLst>
              <a:path w="64" h="16">
                <a:moveTo>
                  <a:pt x="8" y="0"/>
                </a:moveTo>
                <a:lnTo>
                  <a:pt x="40" y="8"/>
                </a:lnTo>
                <a:lnTo>
                  <a:pt x="64" y="16"/>
                </a:lnTo>
                <a:lnTo>
                  <a:pt x="32" y="16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1851" name="Freeform 427"/>
          <p:cNvSpPr>
            <a:spLocks/>
          </p:cNvSpPr>
          <p:nvPr/>
        </p:nvSpPr>
        <p:spPr bwMode="auto">
          <a:xfrm>
            <a:off x="6351588" y="1651000"/>
            <a:ext cx="52387" cy="793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48" y="8"/>
              </a:cxn>
              <a:cxn ang="0">
                <a:pos x="80" y="16"/>
              </a:cxn>
              <a:cxn ang="0">
                <a:pos x="88" y="16"/>
              </a:cxn>
              <a:cxn ang="0">
                <a:pos x="88" y="24"/>
              </a:cxn>
              <a:cxn ang="0">
                <a:pos x="104" y="24"/>
              </a:cxn>
              <a:cxn ang="0">
                <a:pos x="120" y="24"/>
              </a:cxn>
              <a:cxn ang="0">
                <a:pos x="96" y="24"/>
              </a:cxn>
              <a:cxn ang="0">
                <a:pos x="64" y="24"/>
              </a:cxn>
              <a:cxn ang="0">
                <a:pos x="64" y="16"/>
              </a:cxn>
              <a:cxn ang="0">
                <a:pos x="40" y="16"/>
              </a:cxn>
              <a:cxn ang="0">
                <a:pos x="8" y="16"/>
              </a:cxn>
              <a:cxn ang="0">
                <a:pos x="0" y="8"/>
              </a:cxn>
              <a:cxn ang="0">
                <a:pos x="8" y="8"/>
              </a:cxn>
              <a:cxn ang="0">
                <a:pos x="8" y="0"/>
              </a:cxn>
            </a:cxnLst>
            <a:rect l="0" t="0" r="r" b="b"/>
            <a:pathLst>
              <a:path w="120" h="24">
                <a:moveTo>
                  <a:pt x="8" y="0"/>
                </a:moveTo>
                <a:lnTo>
                  <a:pt x="48" y="8"/>
                </a:lnTo>
                <a:lnTo>
                  <a:pt x="80" y="16"/>
                </a:lnTo>
                <a:lnTo>
                  <a:pt x="88" y="16"/>
                </a:lnTo>
                <a:lnTo>
                  <a:pt x="88" y="24"/>
                </a:lnTo>
                <a:lnTo>
                  <a:pt x="104" y="24"/>
                </a:lnTo>
                <a:lnTo>
                  <a:pt x="120" y="24"/>
                </a:lnTo>
                <a:lnTo>
                  <a:pt x="96" y="24"/>
                </a:lnTo>
                <a:lnTo>
                  <a:pt x="64" y="24"/>
                </a:lnTo>
                <a:lnTo>
                  <a:pt x="64" y="16"/>
                </a:lnTo>
                <a:lnTo>
                  <a:pt x="40" y="16"/>
                </a:lnTo>
                <a:lnTo>
                  <a:pt x="8" y="16"/>
                </a:lnTo>
                <a:lnTo>
                  <a:pt x="0" y="8"/>
                </a:lnTo>
                <a:lnTo>
                  <a:pt x="8" y="8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1852" name="Freeform 428"/>
          <p:cNvSpPr>
            <a:spLocks/>
          </p:cNvSpPr>
          <p:nvPr/>
        </p:nvSpPr>
        <p:spPr bwMode="auto">
          <a:xfrm>
            <a:off x="6365875" y="1662113"/>
            <a:ext cx="17463" cy="11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0"/>
              </a:cxn>
              <a:cxn ang="0">
                <a:pos x="24" y="8"/>
              </a:cxn>
              <a:cxn ang="0">
                <a:pos x="32" y="8"/>
              </a:cxn>
              <a:cxn ang="0">
                <a:pos x="40" y="16"/>
              </a:cxn>
              <a:cxn ang="0">
                <a:pos x="32" y="24"/>
              </a:cxn>
              <a:cxn ang="0">
                <a:pos x="24" y="32"/>
              </a:cxn>
              <a:cxn ang="0">
                <a:pos x="16" y="32"/>
              </a:cxn>
              <a:cxn ang="0">
                <a:pos x="8" y="24"/>
              </a:cxn>
              <a:cxn ang="0">
                <a:pos x="0" y="16"/>
              </a:cxn>
              <a:cxn ang="0">
                <a:pos x="0" y="8"/>
              </a:cxn>
              <a:cxn ang="0">
                <a:pos x="0" y="0"/>
              </a:cxn>
            </a:cxnLst>
            <a:rect l="0" t="0" r="r" b="b"/>
            <a:pathLst>
              <a:path w="40" h="32">
                <a:moveTo>
                  <a:pt x="0" y="0"/>
                </a:moveTo>
                <a:lnTo>
                  <a:pt x="24" y="0"/>
                </a:lnTo>
                <a:lnTo>
                  <a:pt x="24" y="8"/>
                </a:lnTo>
                <a:lnTo>
                  <a:pt x="32" y="8"/>
                </a:lnTo>
                <a:lnTo>
                  <a:pt x="40" y="16"/>
                </a:lnTo>
                <a:lnTo>
                  <a:pt x="32" y="24"/>
                </a:lnTo>
                <a:lnTo>
                  <a:pt x="24" y="32"/>
                </a:lnTo>
                <a:lnTo>
                  <a:pt x="16" y="32"/>
                </a:lnTo>
                <a:lnTo>
                  <a:pt x="8" y="24"/>
                </a:lnTo>
                <a:lnTo>
                  <a:pt x="0" y="16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1853" name="Freeform 429"/>
          <p:cNvSpPr>
            <a:spLocks/>
          </p:cNvSpPr>
          <p:nvPr/>
        </p:nvSpPr>
        <p:spPr bwMode="auto">
          <a:xfrm>
            <a:off x="6408738" y="1662113"/>
            <a:ext cx="17462" cy="1587"/>
          </a:xfrm>
          <a:custGeom>
            <a:avLst/>
            <a:gdLst/>
            <a:ahLst/>
            <a:cxnLst>
              <a:cxn ang="0">
                <a:pos x="40" y="8"/>
              </a:cxn>
              <a:cxn ang="0">
                <a:pos x="24" y="8"/>
              </a:cxn>
              <a:cxn ang="0">
                <a:pos x="0" y="0"/>
              </a:cxn>
              <a:cxn ang="0">
                <a:pos x="24" y="0"/>
              </a:cxn>
              <a:cxn ang="0">
                <a:pos x="40" y="8"/>
              </a:cxn>
            </a:cxnLst>
            <a:rect l="0" t="0" r="r" b="b"/>
            <a:pathLst>
              <a:path w="40" h="8">
                <a:moveTo>
                  <a:pt x="40" y="8"/>
                </a:moveTo>
                <a:lnTo>
                  <a:pt x="24" y="8"/>
                </a:lnTo>
                <a:lnTo>
                  <a:pt x="0" y="0"/>
                </a:lnTo>
                <a:lnTo>
                  <a:pt x="24" y="0"/>
                </a:lnTo>
                <a:lnTo>
                  <a:pt x="40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1854" name="Freeform 430"/>
          <p:cNvSpPr>
            <a:spLocks/>
          </p:cNvSpPr>
          <p:nvPr/>
        </p:nvSpPr>
        <p:spPr bwMode="auto">
          <a:xfrm>
            <a:off x="6423025" y="1692275"/>
            <a:ext cx="31750" cy="14288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56" y="0"/>
              </a:cxn>
              <a:cxn ang="0">
                <a:pos x="72" y="8"/>
              </a:cxn>
              <a:cxn ang="0">
                <a:pos x="64" y="24"/>
              </a:cxn>
              <a:cxn ang="0">
                <a:pos x="48" y="40"/>
              </a:cxn>
              <a:cxn ang="0">
                <a:pos x="32" y="40"/>
              </a:cxn>
              <a:cxn ang="0">
                <a:pos x="24" y="40"/>
              </a:cxn>
              <a:cxn ang="0">
                <a:pos x="16" y="32"/>
              </a:cxn>
              <a:cxn ang="0">
                <a:pos x="0" y="32"/>
              </a:cxn>
              <a:cxn ang="0">
                <a:pos x="24" y="16"/>
              </a:cxn>
              <a:cxn ang="0">
                <a:pos x="40" y="0"/>
              </a:cxn>
            </a:cxnLst>
            <a:rect l="0" t="0" r="r" b="b"/>
            <a:pathLst>
              <a:path w="72" h="40">
                <a:moveTo>
                  <a:pt x="40" y="0"/>
                </a:moveTo>
                <a:lnTo>
                  <a:pt x="56" y="0"/>
                </a:lnTo>
                <a:lnTo>
                  <a:pt x="72" y="8"/>
                </a:lnTo>
                <a:lnTo>
                  <a:pt x="64" y="24"/>
                </a:lnTo>
                <a:lnTo>
                  <a:pt x="48" y="40"/>
                </a:lnTo>
                <a:lnTo>
                  <a:pt x="32" y="40"/>
                </a:lnTo>
                <a:lnTo>
                  <a:pt x="24" y="40"/>
                </a:lnTo>
                <a:lnTo>
                  <a:pt x="16" y="32"/>
                </a:lnTo>
                <a:lnTo>
                  <a:pt x="0" y="32"/>
                </a:lnTo>
                <a:lnTo>
                  <a:pt x="24" y="16"/>
                </a:lnTo>
                <a:lnTo>
                  <a:pt x="4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1855" name="Rectangle 431"/>
          <p:cNvSpPr>
            <a:spLocks noChangeArrowheads="1"/>
          </p:cNvSpPr>
          <p:nvPr/>
        </p:nvSpPr>
        <p:spPr bwMode="auto">
          <a:xfrm>
            <a:off x="6429375" y="2205038"/>
            <a:ext cx="31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1861" name="Text Box 437"/>
          <p:cNvSpPr txBox="1">
            <a:spLocks noChangeArrowheads="1"/>
          </p:cNvSpPr>
          <p:nvPr/>
        </p:nvSpPr>
        <p:spPr bwMode="auto">
          <a:xfrm>
            <a:off x="2498725" y="1641475"/>
            <a:ext cx="3063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Arial" pitchFamily="34" charset="0"/>
              </a:rPr>
              <a:t>Common understanding among the persons involved in a conversation</a:t>
            </a:r>
            <a:endParaRPr lang="en-GB" sz="1800">
              <a:latin typeface="Arial" pitchFamily="34" charset="0"/>
            </a:endParaRPr>
          </a:p>
        </p:txBody>
      </p:sp>
      <p:sp>
        <p:nvSpPr>
          <p:cNvPr id="231862" name="Text Box 438"/>
          <p:cNvSpPr txBox="1">
            <a:spLocks noChangeArrowheads="1"/>
          </p:cNvSpPr>
          <p:nvPr/>
        </p:nvSpPr>
        <p:spPr bwMode="auto">
          <a:xfrm>
            <a:off x="2498725" y="4243388"/>
            <a:ext cx="292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Designs and technical data</a:t>
            </a:r>
            <a:endParaRPr lang="en-GB" sz="1800">
              <a:latin typeface="Arial" pitchFamily="34" charset="0"/>
            </a:endParaRPr>
          </a:p>
        </p:txBody>
      </p:sp>
      <p:sp>
        <p:nvSpPr>
          <p:cNvPr id="231863" name="Text Box 439"/>
          <p:cNvSpPr txBox="1">
            <a:spLocks noChangeArrowheads="1"/>
          </p:cNvSpPr>
          <p:nvPr/>
        </p:nvSpPr>
        <p:spPr bwMode="auto">
          <a:xfrm>
            <a:off x="2498725" y="5241925"/>
            <a:ext cx="260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Formal logical language</a:t>
            </a:r>
            <a:endParaRPr lang="en-GB" sz="1800">
              <a:latin typeface="Arial" pitchFamily="34" charset="0"/>
            </a:endParaRPr>
          </a:p>
        </p:txBody>
      </p:sp>
      <p:sp>
        <p:nvSpPr>
          <p:cNvPr id="231864" name="Text Box 440"/>
          <p:cNvSpPr txBox="1">
            <a:spLocks noChangeArrowheads="1"/>
          </p:cNvSpPr>
          <p:nvPr/>
        </p:nvSpPr>
        <p:spPr bwMode="auto">
          <a:xfrm>
            <a:off x="685800" y="974725"/>
            <a:ext cx="2976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What is a plug (electric)?</a:t>
            </a:r>
            <a:endParaRPr lang="en-GB" sz="2000"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395D-4A0A-4C65-AAB7-00AFED910129}" type="slidenum">
              <a:rPr lang="en-US"/>
              <a:pPr/>
              <a:t>26</a:t>
            </a:fld>
            <a:endParaRPr 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077200" cy="685800"/>
          </a:xfrm>
          <a:noFill/>
          <a:ln/>
        </p:spPr>
        <p:txBody>
          <a:bodyPr lIns="92075" tIns="46038" rIns="92075" bIns="46038" anchor="b">
            <a:normAutofit fontScale="90000"/>
          </a:bodyPr>
          <a:lstStyle/>
          <a:p>
            <a:r>
              <a:rPr lang="en-US"/>
              <a:t>Thesauri</a:t>
            </a:r>
            <a:r>
              <a:rPr lang="en-GB"/>
              <a:t> :</a:t>
            </a:r>
            <a:r>
              <a:rPr lang="en-US"/>
              <a:t> </a:t>
            </a:r>
            <a:r>
              <a:rPr lang="en-GB"/>
              <a:t>Utility of Vocabulary Control</a:t>
            </a:r>
            <a:r>
              <a:rPr lang="en-US"/>
              <a:t/>
            </a:r>
            <a:br>
              <a:rPr lang="en-US"/>
            </a:br>
            <a:r>
              <a:rPr lang="en-US" sz="1600" i="1"/>
              <a:t>adapted from: M. Doerr: Thesauri and Ontologies</a:t>
            </a:r>
            <a:endParaRPr lang="en-GB" sz="1600" i="1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/>
              <a:t>Users and maintainers of information systems do not talk to each other.</a:t>
            </a:r>
          </a:p>
          <a:p>
            <a:r>
              <a:rPr lang="en-GB"/>
              <a:t>Computers understand only letters, symbols, but not</a:t>
            </a:r>
          </a:p>
          <a:p>
            <a:pPr lvl="1"/>
            <a:r>
              <a:rPr lang="en-GB"/>
              <a:t> grammatical forms (destruction - destroyed)</a:t>
            </a:r>
          </a:p>
          <a:p>
            <a:pPr lvl="1"/>
            <a:r>
              <a:rPr lang="en-GB"/>
              <a:t> Morphological  variants (harbour - harbor)</a:t>
            </a:r>
          </a:p>
          <a:p>
            <a:pPr lvl="1"/>
            <a:r>
              <a:rPr lang="en-GB"/>
              <a:t> synonyms (port - harbour)</a:t>
            </a:r>
          </a:p>
          <a:p>
            <a:pPr lvl="1"/>
            <a:r>
              <a:rPr lang="en-GB"/>
              <a:t> multiple aspects (edged weapons - cutting instruments)</a:t>
            </a:r>
          </a:p>
          <a:p>
            <a:r>
              <a:rPr lang="en-GB"/>
              <a:t>Hence - controlled vocabulary for identity of expression.</a:t>
            </a:r>
          </a:p>
          <a:p>
            <a:pPr lvl="1"/>
            <a:r>
              <a:rPr lang="en-GB"/>
              <a:t> How to define the vocabulary? Just a list of words ?</a:t>
            </a:r>
          </a:p>
          <a:p>
            <a:pPr lvl="1"/>
            <a:r>
              <a:rPr lang="en-GB"/>
              <a:t> But it is never complete...</a:t>
            </a:r>
          </a:p>
          <a:p>
            <a:pPr lvl="1"/>
            <a:r>
              <a:rPr lang="en-GB"/>
              <a:t> What to do with free texts, legacy data ?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FC4E-A52F-4A01-B5C3-99587EF2B9B9}" type="slidenum">
              <a:rPr lang="en-US"/>
              <a:pPr/>
              <a:t>27</a:t>
            </a:fld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6463" y="255588"/>
            <a:ext cx="8008937" cy="582612"/>
          </a:xfrm>
          <a:noFill/>
          <a:ln/>
        </p:spPr>
        <p:txBody>
          <a:bodyPr lIns="95250" tIns="49212" rIns="95250" bIns="49212" anchor="b">
            <a:normAutofit fontScale="90000"/>
          </a:bodyPr>
          <a:lstStyle/>
          <a:p>
            <a:r>
              <a:rPr lang="en-GB"/>
              <a:t>What is a Thesaurus</a:t>
            </a:r>
            <a:r>
              <a:rPr lang="en-US"/>
              <a:t/>
            </a:r>
            <a:br>
              <a:rPr lang="en-US"/>
            </a:br>
            <a:r>
              <a:rPr lang="en-US" sz="1600" i="1"/>
              <a:t>ibid</a:t>
            </a:r>
            <a:endParaRPr lang="en-GB" sz="1600" i="1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tIns="49212" rIns="95250" bIns="49212"/>
          <a:lstStyle/>
          <a:p>
            <a:pPr>
              <a:lnSpc>
                <a:spcPct val="110000"/>
              </a:lnSpc>
            </a:pPr>
            <a:r>
              <a:rPr lang="en-GB"/>
              <a:t> Definition (</a:t>
            </a:r>
            <a:r>
              <a:rPr lang="en-US"/>
              <a:t>ISO</a:t>
            </a:r>
            <a:r>
              <a:rPr lang="en-GB"/>
              <a:t>2788)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GB"/>
              <a:t>  </a:t>
            </a:r>
            <a:r>
              <a:rPr lang="en-GB" b="1"/>
              <a:t>The vocabulary of a controlled indexing language, formally organised so that a priori relationships between concepts are made explicit</a:t>
            </a:r>
            <a:endParaRPr lang="en-GB"/>
          </a:p>
          <a:p>
            <a:pPr>
              <a:lnSpc>
                <a:spcPct val="110000"/>
              </a:lnSpc>
            </a:pPr>
            <a:r>
              <a:rPr lang="en-GB"/>
              <a:t> Concept based:</a:t>
            </a:r>
          </a:p>
          <a:p>
            <a:pPr lvl="1">
              <a:lnSpc>
                <a:spcPct val="110000"/>
              </a:lnSpc>
            </a:pPr>
            <a:r>
              <a:rPr lang="en-GB"/>
              <a:t> All semantic relationships between concepts, words or terms only as“finding aids” or arbitrary identifiers of concepts. One node per concept. </a:t>
            </a:r>
          </a:p>
          <a:p>
            <a:pPr>
              <a:lnSpc>
                <a:spcPct val="110000"/>
              </a:lnSpc>
            </a:pPr>
            <a:r>
              <a:rPr lang="en-GB"/>
              <a:t> Language based</a:t>
            </a:r>
            <a:r>
              <a:rPr lang="en-US"/>
              <a:t>:</a:t>
            </a:r>
            <a:endParaRPr lang="en-GB"/>
          </a:p>
          <a:p>
            <a:pPr lvl="1">
              <a:lnSpc>
                <a:spcPct val="110000"/>
              </a:lnSpc>
            </a:pPr>
            <a:r>
              <a:rPr lang="en-GB"/>
              <a:t> Relationships between terms, as finding aids, about general conceptual closeness and translation. Definition of linguistic properties, sometimes presentation instructions for dictionary creation. One node per term.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3B0E-BE16-4C80-ACB9-838D28E2D14B}" type="slidenum">
              <a:rPr lang="en-US"/>
              <a:pPr/>
              <a:t>28</a:t>
            </a:fld>
            <a:endParaRPr lang="en-US"/>
          </a:p>
        </p:txBody>
      </p:sp>
      <p:sp>
        <p:nvSpPr>
          <p:cNvPr id="3624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53400" cy="609600"/>
          </a:xfrm>
          <a:noFill/>
          <a:ln/>
        </p:spPr>
        <p:txBody>
          <a:bodyPr lIns="92075" tIns="46038" rIns="92075" bIns="46038" anchor="b">
            <a:normAutofit fontScale="90000"/>
          </a:bodyPr>
          <a:lstStyle/>
          <a:p>
            <a:r>
              <a:rPr lang="en-GB"/>
              <a:t/>
            </a:r>
            <a:br>
              <a:rPr lang="en-GB"/>
            </a:br>
            <a:r>
              <a:rPr lang="en-GB"/>
              <a:t>Concepts</a:t>
            </a:r>
            <a:r>
              <a:rPr lang="en-US"/>
              <a:t/>
            </a:r>
            <a:br>
              <a:rPr lang="en-US"/>
            </a:br>
            <a:r>
              <a:rPr lang="en-US"/>
              <a:t> </a:t>
            </a:r>
            <a:r>
              <a:rPr lang="en-US" sz="1600" i="1"/>
              <a:t>ibid</a:t>
            </a:r>
            <a:endParaRPr lang="en-GB" sz="1600" i="1"/>
          </a:p>
        </p:txBody>
      </p:sp>
      <p:sp>
        <p:nvSpPr>
          <p:cNvPr id="3624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dirty="0"/>
              <a:t> A concept is </a:t>
            </a:r>
            <a:r>
              <a:rPr lang="en-GB" dirty="0" smtClean="0"/>
              <a:t>a class </a:t>
            </a:r>
            <a:r>
              <a:rPr lang="en-GB" dirty="0"/>
              <a:t>or set of entities which are grouped together on the basis of some criterion or rule</a:t>
            </a:r>
            <a:r>
              <a:rPr lang="en-GB" b="1" dirty="0"/>
              <a:t> </a:t>
            </a:r>
            <a:endParaRPr lang="en-GB" dirty="0"/>
          </a:p>
          <a:p>
            <a:pPr lvl="1">
              <a:lnSpc>
                <a:spcPct val="130000"/>
              </a:lnSpc>
            </a:pPr>
            <a:r>
              <a:rPr lang="en-GB" dirty="0"/>
              <a:t> In</a:t>
            </a:r>
            <a:r>
              <a:rPr lang="en-US" dirty="0" err="1"/>
              <a:t>ternal</a:t>
            </a:r>
            <a:r>
              <a:rPr lang="en-GB" dirty="0"/>
              <a:t> representation- the personal comprehension</a:t>
            </a:r>
          </a:p>
          <a:p>
            <a:pPr lvl="2"/>
            <a:r>
              <a:rPr lang="en-GB" dirty="0"/>
              <a:t> cannot be communicated</a:t>
            </a:r>
          </a:p>
          <a:p>
            <a:pPr lvl="1"/>
            <a:r>
              <a:rPr lang="en-GB" dirty="0"/>
              <a:t> A set of entities characterised by explicit properties (rules)</a:t>
            </a:r>
          </a:p>
          <a:p>
            <a:pPr lvl="2"/>
            <a:r>
              <a:rPr lang="en-GB" dirty="0"/>
              <a:t> “objective”, </a:t>
            </a:r>
            <a:r>
              <a:rPr lang="en-US" dirty="0"/>
              <a:t>enables</a:t>
            </a:r>
            <a:r>
              <a:rPr lang="en-GB" dirty="0"/>
              <a:t> </a:t>
            </a:r>
            <a:r>
              <a:rPr lang="en-GB" dirty="0" err="1"/>
              <a:t>analog</a:t>
            </a:r>
            <a:r>
              <a:rPr lang="en-US" dirty="0" err="1"/>
              <a:t>ical</a:t>
            </a:r>
            <a:r>
              <a:rPr lang="en-GB" dirty="0"/>
              <a:t> reasoning</a:t>
            </a:r>
          </a:p>
          <a:p>
            <a:pPr lvl="2"/>
            <a:r>
              <a:rPr lang="en-GB" dirty="0"/>
              <a:t> how to characterise properties?</a:t>
            </a:r>
          </a:p>
          <a:p>
            <a:pPr lvl="2"/>
            <a:r>
              <a:rPr lang="en-GB" dirty="0"/>
              <a:t> find discriminative attributes (what is an Elephant?)</a:t>
            </a:r>
          </a:p>
          <a:p>
            <a:pPr lvl="2"/>
            <a:r>
              <a:rPr lang="en-GB" dirty="0"/>
              <a:t> non-verbal characteristics (aquarelle etc. )</a:t>
            </a:r>
          </a:p>
          <a:p>
            <a:pPr lvl="2"/>
            <a:r>
              <a:rPr lang="en-GB" dirty="0"/>
              <a:t> often difficult, misleading, impossible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8D6B-551A-41EC-B17D-F2138944B7B6}" type="slidenum">
              <a:rPr lang="en-US"/>
              <a:pPr/>
              <a:t>29</a:t>
            </a:fld>
            <a:endParaRPr lang="en-US"/>
          </a:p>
        </p:txBody>
      </p:sp>
      <p:sp>
        <p:nvSpPr>
          <p:cNvPr id="36352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77200" cy="609600"/>
          </a:xfrm>
          <a:noFill/>
          <a:ln/>
        </p:spPr>
        <p:txBody>
          <a:bodyPr lIns="92075" tIns="46038" rIns="92075" bIns="46038" anchor="b">
            <a:normAutofit fontScale="90000"/>
          </a:bodyPr>
          <a:lstStyle/>
          <a:p>
            <a:r>
              <a:rPr lang="en-GB"/>
              <a:t>Concepts </a:t>
            </a:r>
            <a:r>
              <a:rPr lang="en-US"/>
              <a:t/>
            </a:r>
            <a:br>
              <a:rPr lang="en-US"/>
            </a:br>
            <a:r>
              <a:rPr lang="en-US"/>
              <a:t> </a:t>
            </a:r>
            <a:r>
              <a:rPr lang="en-US" sz="1600" i="1"/>
              <a:t>ibid</a:t>
            </a:r>
            <a:endParaRPr lang="en-GB" sz="1600" i="1"/>
          </a:p>
        </p:txBody>
      </p:sp>
      <p:sp>
        <p:nvSpPr>
          <p:cNvPr id="363523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lvl="1"/>
            <a:r>
              <a:rPr lang="en-GB" dirty="0"/>
              <a:t> </a:t>
            </a:r>
            <a:r>
              <a:rPr lang="en-US" dirty="0"/>
              <a:t>T</a:t>
            </a:r>
            <a:r>
              <a:rPr lang="en-GB" dirty="0"/>
              <a:t>he “words of </a:t>
            </a:r>
            <a:r>
              <a:rPr lang="en-GB" dirty="0" err="1"/>
              <a:t>mentalese</a:t>
            </a:r>
            <a:r>
              <a:rPr lang="en-GB" dirty="0"/>
              <a:t>”</a:t>
            </a:r>
            <a:r>
              <a:rPr lang="en-US" dirty="0"/>
              <a:t>,</a:t>
            </a:r>
            <a:r>
              <a:rPr lang="en-GB" dirty="0"/>
              <a:t> the language of </a:t>
            </a:r>
            <a:r>
              <a:rPr lang="en-US" dirty="0"/>
              <a:t>the </a:t>
            </a:r>
            <a:r>
              <a:rPr lang="en-GB" dirty="0"/>
              <a:t>mind</a:t>
            </a:r>
          </a:p>
          <a:p>
            <a:pPr lvl="1"/>
            <a:r>
              <a:rPr lang="en-GB" dirty="0"/>
              <a:t> A set of entities </a:t>
            </a:r>
            <a:r>
              <a:rPr lang="en-GB" dirty="0" err="1"/>
              <a:t>characteri</a:t>
            </a:r>
            <a:r>
              <a:rPr lang="en-US" dirty="0"/>
              <a:t>z</a:t>
            </a:r>
            <a:r>
              <a:rPr lang="en-GB" dirty="0" err="1"/>
              <a:t>ed</a:t>
            </a:r>
            <a:r>
              <a:rPr lang="en-GB" dirty="0"/>
              <a:t> by common agreement </a:t>
            </a:r>
            <a:endParaRPr lang="en-US" dirty="0"/>
          </a:p>
          <a:p>
            <a:pPr lvl="2"/>
            <a:r>
              <a:rPr lang="en-GB" dirty="0"/>
              <a:t>e.g. we agree, that this:         </a:t>
            </a:r>
            <a:r>
              <a:rPr lang="en-GB" dirty="0" smtClean="0"/>
              <a:t>    is </a:t>
            </a:r>
            <a:r>
              <a:rPr lang="en-GB" dirty="0"/>
              <a:t>“orange (colour)”</a:t>
            </a:r>
          </a:p>
          <a:p>
            <a:pPr lvl="2"/>
            <a:r>
              <a:rPr lang="en-GB" dirty="0"/>
              <a:t> depends on a social group (must be noted!!)</a:t>
            </a:r>
          </a:p>
          <a:p>
            <a:pPr lvl="2"/>
            <a:r>
              <a:rPr lang="en-GB" dirty="0"/>
              <a:t> covers everything people can </a:t>
            </a:r>
            <a:r>
              <a:rPr lang="en-GB" dirty="0" err="1"/>
              <a:t>recogni</a:t>
            </a:r>
            <a:r>
              <a:rPr lang="en-US" dirty="0"/>
              <a:t>z</a:t>
            </a:r>
            <a:r>
              <a:rPr lang="en-GB" dirty="0"/>
              <a:t>e and agree on (implicit </a:t>
            </a:r>
            <a:r>
              <a:rPr lang="en-GB" dirty="0" err="1"/>
              <a:t>mentalese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 does not allow </a:t>
            </a:r>
            <a:r>
              <a:rPr lang="en-GB" dirty="0" err="1"/>
              <a:t>analog</a:t>
            </a:r>
            <a:r>
              <a:rPr lang="en-US" dirty="0" err="1"/>
              <a:t>ical</a:t>
            </a:r>
            <a:r>
              <a:rPr lang="en-GB" dirty="0"/>
              <a:t> reasoning</a:t>
            </a:r>
            <a:endParaRPr lang="en-US" b="1" dirty="0"/>
          </a:p>
          <a:p>
            <a:pPr>
              <a:buFontTx/>
              <a:buNone/>
            </a:pPr>
            <a:endParaRPr lang="en-GB" b="1" dirty="0"/>
          </a:p>
        </p:txBody>
      </p:sp>
      <p:sp>
        <p:nvSpPr>
          <p:cNvPr id="363524" name="Rectangle 2052"/>
          <p:cNvSpPr>
            <a:spLocks noChangeArrowheads="1"/>
          </p:cNvSpPr>
          <p:nvPr/>
        </p:nvSpPr>
        <p:spPr bwMode="auto">
          <a:xfrm>
            <a:off x="3459807" y="1844824"/>
            <a:ext cx="392113" cy="265113"/>
          </a:xfrm>
          <a:prstGeom prst="rect">
            <a:avLst/>
          </a:prstGeom>
          <a:solidFill>
            <a:srgbClr val="FF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40960" cy="792088"/>
          </a:xfrm>
        </p:spPr>
        <p:txBody>
          <a:bodyPr/>
          <a:lstStyle/>
          <a:p>
            <a:r>
              <a:rPr lang="en-US" dirty="0" smtClean="0"/>
              <a:t>Some current issues</a:t>
            </a:r>
            <a:endParaRPr lang="el-GR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3" y="1054100"/>
            <a:ext cx="7854950" cy="5054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bg2"/>
              </a:buClr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Vast amounts of disaggregated, </a:t>
            </a:r>
            <a:r>
              <a:rPr lang="en-US" sz="2000" dirty="0" err="1" smtClean="0"/>
              <a:t>digitised</a:t>
            </a:r>
            <a:r>
              <a:rPr lang="en-US" sz="2000" dirty="0" smtClean="0"/>
              <a:t> and born- digital information 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Digital cultural assets not just about ‘primary’ cultural objects (texts, </a:t>
            </a:r>
            <a:r>
              <a:rPr lang="en-US" sz="2000" dirty="0" err="1" smtClean="0"/>
              <a:t>artefacts</a:t>
            </a:r>
            <a:r>
              <a:rPr lang="en-US" sz="2000" dirty="0" smtClean="0"/>
              <a:t>, art works, etc.),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	</a:t>
            </a:r>
            <a:r>
              <a:rPr lang="en-US" i="1" dirty="0" smtClean="0"/>
              <a:t>but increasingly about object histories, interpretations, narratives</a:t>
            </a:r>
          </a:p>
          <a:p>
            <a:pPr lvl="1">
              <a:lnSpc>
                <a:spcPct val="90000"/>
              </a:lnSpc>
              <a:buNone/>
            </a:pPr>
            <a:endParaRPr lang="en-US" i="1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Loss of context and interpretation in the course of moving from paper-bound to digital information practices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Multiple interpretive communities, with different frames of reference, goals and information affordances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l-GR" sz="20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532440" y="6309320"/>
            <a:ext cx="439688" cy="501650"/>
          </a:xfrm>
        </p:spPr>
        <p:txBody>
          <a:bodyPr/>
          <a:lstStyle/>
          <a:p>
            <a:pPr>
              <a:defRPr/>
            </a:pPr>
            <a:fld id="{43029A81-D3A4-4C87-96A8-F7664ED783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BB14-60DA-47B1-917A-D2DB5B89AC1A}" type="slidenum">
              <a:rPr lang="en-US"/>
              <a:pPr/>
              <a:t>30</a:t>
            </a:fld>
            <a:endParaRPr lang="en-US"/>
          </a:p>
        </p:txBody>
      </p:sp>
      <p:sp>
        <p:nvSpPr>
          <p:cNvPr id="36454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77200" cy="609600"/>
          </a:xfrm>
          <a:noFill/>
          <a:ln/>
        </p:spPr>
        <p:txBody>
          <a:bodyPr lIns="92075" tIns="46038" rIns="92075" bIns="46038" anchor="b">
            <a:normAutofit fontScale="90000"/>
          </a:bodyPr>
          <a:lstStyle/>
          <a:p>
            <a:r>
              <a:rPr lang="en-GB"/>
              <a:t>Concepts </a:t>
            </a:r>
            <a:r>
              <a:rPr lang="en-US"/>
              <a:t/>
            </a:r>
            <a:br>
              <a:rPr lang="en-US"/>
            </a:br>
            <a:r>
              <a:rPr lang="en-US"/>
              <a:t> </a:t>
            </a:r>
            <a:r>
              <a:rPr lang="en-US" sz="1600" i="1"/>
              <a:t>ibid</a:t>
            </a:r>
            <a:endParaRPr lang="en-GB" sz="1600" i="1"/>
          </a:p>
        </p:txBody>
      </p:sp>
      <p:sp>
        <p:nvSpPr>
          <p:cNvPr id="364547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marL="282575" indent="-282575" defTabSz="903288"/>
            <a:r>
              <a:rPr lang="en-GB"/>
              <a:t> Concepts are relative</a:t>
            </a:r>
          </a:p>
          <a:p>
            <a:pPr marL="663575" lvl="1" indent="-192088" defTabSz="903288"/>
            <a:r>
              <a:rPr lang="en-GB"/>
              <a:t> in scope : fuzzy bounds , e.g. knife, weapon, seat, </a:t>
            </a:r>
          </a:p>
          <a:p>
            <a:pPr marL="1130300" lvl="2" indent="-177800" defTabSz="903288"/>
            <a:r>
              <a:rPr lang="en-GB"/>
              <a:t> outer bounds for retrieval, inner for science, if negated inner bounds for retrieval….</a:t>
            </a:r>
          </a:p>
          <a:p>
            <a:pPr marL="663575" lvl="1" indent="-192088" defTabSz="903288"/>
            <a:r>
              <a:rPr lang="en-GB"/>
              <a:t> to purpose : weapon, friend, stone building, school house, neoclassic building</a:t>
            </a:r>
          </a:p>
          <a:p>
            <a:pPr marL="1130300" lvl="2" indent="-177800" defTabSz="903288"/>
            <a:r>
              <a:rPr lang="en-GB"/>
              <a:t> existential classes (reason for existence)</a:t>
            </a:r>
          </a:p>
          <a:p>
            <a:pPr marL="1130300" lvl="2" indent="-177800" defTabSz="903288"/>
            <a:r>
              <a:rPr lang="en-GB"/>
              <a:t> construction-related, morphological, functional, contextual</a:t>
            </a:r>
          </a:p>
          <a:p>
            <a:pPr marL="282575" indent="-282575" defTabSz="903288"/>
            <a:r>
              <a:rPr lang="en-GB"/>
              <a:t>Concepts are related</a:t>
            </a:r>
          </a:p>
          <a:p>
            <a:pPr marL="663575" lvl="1" indent="-192088" defTabSz="903288"/>
            <a:r>
              <a:rPr lang="en-GB"/>
              <a:t> in nature : coffin - container, coffin - funerary object, bath tube - container</a:t>
            </a:r>
          </a:p>
          <a:p>
            <a:pPr marL="1130300" lvl="2" indent="-177800" defTabSz="903288"/>
            <a:r>
              <a:rPr lang="en-GB"/>
              <a:t> </a:t>
            </a:r>
            <a:r>
              <a:rPr lang="en-US"/>
              <a:t>multiple hierarchies</a:t>
            </a:r>
            <a:r>
              <a:rPr lang="en-GB"/>
              <a:t> of </a:t>
            </a:r>
            <a:r>
              <a:rPr lang="en-GB" b="1"/>
              <a:t>genus-species</a:t>
            </a:r>
            <a:r>
              <a:rPr lang="en-GB"/>
              <a:t> OR </a:t>
            </a:r>
            <a:r>
              <a:rPr lang="en-GB" b="1"/>
              <a:t>isA </a:t>
            </a:r>
            <a:r>
              <a:rPr lang="en-GB"/>
              <a:t>OR </a:t>
            </a:r>
            <a:r>
              <a:rPr lang="en-GB" b="1"/>
              <a:t>generalization </a:t>
            </a:r>
            <a:r>
              <a:rPr lang="en-GB"/>
              <a:t>OR</a:t>
            </a:r>
            <a:r>
              <a:rPr lang="en-GB" b="1"/>
              <a:t> subclass-superclass </a:t>
            </a:r>
            <a:r>
              <a:rPr lang="en-GB"/>
              <a:t>(also similarity)</a:t>
            </a:r>
            <a:endParaRPr lang="en-GB" b="1"/>
          </a:p>
          <a:p>
            <a:pPr marL="1130300" lvl="2" indent="-177800" defTabSz="903288"/>
            <a:r>
              <a:rPr lang="en-GB" b="1"/>
              <a:t> </a:t>
            </a:r>
            <a:r>
              <a:rPr lang="en-GB"/>
              <a:t>associative : bridge - bridge construction, house - roof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5E8E-A1F6-4620-B16E-30B0E8D4BD6B}" type="slidenum">
              <a:rPr lang="en-US"/>
              <a:pPr/>
              <a:t>31</a:t>
            </a:fld>
            <a:endParaRPr lang="en-US"/>
          </a:p>
        </p:txBody>
      </p:sp>
      <p:sp>
        <p:nvSpPr>
          <p:cNvPr id="36557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77200" cy="685800"/>
          </a:xfrm>
          <a:noFill/>
          <a:ln/>
        </p:spPr>
        <p:txBody>
          <a:bodyPr lIns="92075" tIns="46038" rIns="92075" bIns="46038" anchor="b">
            <a:normAutofit fontScale="90000"/>
          </a:bodyPr>
          <a:lstStyle/>
          <a:p>
            <a:r>
              <a:rPr lang="en-GB"/>
              <a:t>Concepts </a:t>
            </a:r>
            <a:r>
              <a:rPr lang="en-US"/>
              <a:t/>
            </a:r>
            <a:br>
              <a:rPr lang="en-US"/>
            </a:br>
            <a:r>
              <a:rPr lang="en-US"/>
              <a:t> </a:t>
            </a:r>
            <a:r>
              <a:rPr lang="en-US" sz="1600" i="1"/>
              <a:t>ibid</a:t>
            </a:r>
            <a:endParaRPr lang="en-GB" sz="1600" i="1"/>
          </a:p>
        </p:txBody>
      </p:sp>
      <p:sp>
        <p:nvSpPr>
          <p:cNvPr id="365571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marL="282575" indent="-282575" defTabSz="903288"/>
            <a:r>
              <a:rPr lang="en-GB" dirty="0"/>
              <a:t>For retrieval, we must find well defined concepts</a:t>
            </a:r>
          </a:p>
          <a:p>
            <a:pPr marL="663575" lvl="1" indent="-192088" defTabSz="903288"/>
            <a:r>
              <a:rPr lang="en-GB" dirty="0"/>
              <a:t> uniquely identifiable without dialogue</a:t>
            </a:r>
          </a:p>
          <a:p>
            <a:pPr marL="663575" lvl="1" indent="-192088" defTabSz="903288"/>
            <a:r>
              <a:rPr lang="en-GB" dirty="0"/>
              <a:t> with wide agreement</a:t>
            </a:r>
          </a:p>
          <a:p>
            <a:pPr marL="663575" lvl="1" indent="-192088" defTabSz="903288"/>
            <a:r>
              <a:rPr lang="en-GB" dirty="0"/>
              <a:t> for precise, reproducible classification and retrieval</a:t>
            </a:r>
          </a:p>
          <a:p>
            <a:pPr marL="282575" indent="-282575" defTabSz="903288"/>
            <a:r>
              <a:rPr lang="en-GB" dirty="0"/>
              <a:t>Concepts can be</a:t>
            </a:r>
          </a:p>
          <a:p>
            <a:pPr marL="663575" lvl="1" indent="-192088" defTabSz="903288"/>
            <a:r>
              <a:rPr lang="en-GB" dirty="0"/>
              <a:t> natural and explicit - there is a term for it in some language</a:t>
            </a:r>
          </a:p>
          <a:p>
            <a:pPr marL="663575" lvl="1" indent="-192088" defTabSz="903288"/>
            <a:r>
              <a:rPr lang="en-GB" dirty="0"/>
              <a:t> natural implicit (hidden) - there is no word</a:t>
            </a:r>
          </a:p>
          <a:p>
            <a:pPr marL="1130300" lvl="2" indent="-177800" defTabSz="903288"/>
            <a:r>
              <a:rPr lang="en-GB" dirty="0"/>
              <a:t> English “parts &amp; accessories” </a:t>
            </a:r>
          </a:p>
          <a:p>
            <a:pPr marL="1130300" lvl="2" indent="-177800" defTabSz="903288"/>
            <a:r>
              <a:rPr lang="en-GB" dirty="0"/>
              <a:t> need to be invented</a:t>
            </a:r>
          </a:p>
          <a:p>
            <a:pPr marL="663575" lvl="1" indent="-192088" defTabSz="903288"/>
            <a:r>
              <a:rPr lang="en-GB" dirty="0"/>
              <a:t> new - like “the Web”</a:t>
            </a:r>
          </a:p>
          <a:p>
            <a:pPr marL="663575" lvl="1" indent="-192088" defTabSz="903288"/>
            <a:r>
              <a:rPr lang="en-GB" dirty="0"/>
              <a:t> constructed - “blue rugs”, “19th century Persian rugs”, open problem</a:t>
            </a:r>
          </a:p>
          <a:p>
            <a:pPr marL="282575" indent="-282575" defTabSz="903288"/>
            <a:r>
              <a:rPr lang="en-GB" dirty="0"/>
              <a:t> Natural concepts are the best, but often others are needed</a:t>
            </a:r>
          </a:p>
          <a:p>
            <a:pPr marL="663575" lvl="1" indent="-192088" defTabSz="903288"/>
            <a:r>
              <a:rPr lang="en-GB" dirty="0"/>
              <a:t> typically redefined (AAT “knife”) or combined. 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95A4-CD3B-4F58-8F25-AD859BB92984}" type="slidenum">
              <a:rPr lang="en-US"/>
              <a:pPr/>
              <a:t>32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Concepts</a:t>
            </a:r>
            <a:br>
              <a:rPr lang="en-US"/>
            </a:br>
            <a:r>
              <a:rPr lang="en-US"/>
              <a:t> </a:t>
            </a:r>
            <a:r>
              <a:rPr lang="en-US" sz="1600" i="1"/>
              <a:t>ibid</a:t>
            </a:r>
            <a:endParaRPr lang="en-GB" sz="1600" i="1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Concepts should not be changed</a:t>
            </a:r>
          </a:p>
          <a:p>
            <a:pPr lvl="1"/>
            <a:r>
              <a:rPr lang="en-GB"/>
              <a:t> they should be created or abandoned</a:t>
            </a:r>
          </a:p>
          <a:p>
            <a:pPr lvl="1"/>
            <a:r>
              <a:rPr lang="en-GB"/>
              <a:t> they should be understood, accepted or rejected</a:t>
            </a:r>
          </a:p>
          <a:p>
            <a:endParaRPr lang="en-GB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AE96-FA69-4C48-BFBF-C36E1AF63A4C}" type="slidenum">
              <a:rPr lang="en-US"/>
              <a:pPr/>
              <a:t>33</a:t>
            </a:fld>
            <a:endParaRPr lang="en-US"/>
          </a:p>
        </p:txBody>
      </p:sp>
      <p:sp>
        <p:nvSpPr>
          <p:cNvPr id="367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77200" cy="685800"/>
          </a:xfrm>
          <a:noFill/>
          <a:ln/>
        </p:spPr>
        <p:txBody>
          <a:bodyPr lIns="92075" tIns="46038" rIns="92075" bIns="46038" anchor="b">
            <a:normAutofit fontScale="90000"/>
          </a:bodyPr>
          <a:lstStyle/>
          <a:p>
            <a:r>
              <a:rPr lang="en-GB"/>
              <a:t>Concepts and Words</a:t>
            </a:r>
            <a:r>
              <a:rPr lang="en-US"/>
              <a:t/>
            </a:r>
            <a:br>
              <a:rPr lang="en-US"/>
            </a:br>
            <a:r>
              <a:rPr lang="en-US"/>
              <a:t> </a:t>
            </a:r>
            <a:r>
              <a:rPr lang="en-US" sz="1600" i="1"/>
              <a:t>ibid</a:t>
            </a:r>
            <a:endParaRPr lang="en-GB" sz="1600" i="1"/>
          </a:p>
        </p:txBody>
      </p:sp>
      <p:sp>
        <p:nvSpPr>
          <p:cNvPr id="3676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/>
              <a:t>Words are </a:t>
            </a:r>
            <a:r>
              <a:rPr lang="en-US"/>
              <a:t>not used to </a:t>
            </a:r>
            <a:r>
              <a:rPr lang="en-GB" i="1"/>
              <a:t>define</a:t>
            </a:r>
            <a:r>
              <a:rPr lang="en-GB"/>
              <a:t> concepts.</a:t>
            </a:r>
          </a:p>
          <a:p>
            <a:pPr lvl="1"/>
            <a:r>
              <a:rPr lang="en-GB"/>
              <a:t> Words </a:t>
            </a:r>
            <a:r>
              <a:rPr lang="en-GB" b="1">
                <a:solidFill>
                  <a:schemeClr val="accent2"/>
                </a:solidFill>
              </a:rPr>
              <a:t>lead to</a:t>
            </a:r>
            <a:r>
              <a:rPr lang="en-GB"/>
              <a:t> concepts (so-called “SYN”, “UsedFor” relations) </a:t>
            </a:r>
          </a:p>
          <a:p>
            <a:pPr lvl="1"/>
            <a:r>
              <a:rPr lang="en-GB"/>
              <a:t> Words and terms follow a grammatical </a:t>
            </a:r>
            <a:r>
              <a:rPr lang="en-GB" b="1"/>
              <a:t>normalisation</a:t>
            </a:r>
            <a:endParaRPr lang="en-GB"/>
          </a:p>
          <a:p>
            <a:pPr lvl="1"/>
            <a:r>
              <a:rPr lang="en-GB"/>
              <a:t> A  term can be selected as unique concept identifier </a:t>
            </a:r>
            <a:r>
              <a:rPr lang="en-GB" b="1"/>
              <a:t>by convention:</a:t>
            </a:r>
          </a:p>
          <a:p>
            <a:pPr lvl="1">
              <a:buFontTx/>
              <a:buNone/>
            </a:pPr>
            <a:r>
              <a:rPr lang="en-GB" b="1"/>
              <a:t>           so-called DESCRIPTORS, </a:t>
            </a:r>
            <a:r>
              <a:rPr lang="en-GB"/>
              <a:t>e.g. “pink (color)”</a:t>
            </a:r>
          </a:p>
          <a:p>
            <a:pPr lvl="1"/>
            <a:r>
              <a:rPr lang="en-GB"/>
              <a:t> </a:t>
            </a:r>
            <a:r>
              <a:rPr lang="en-GB" b="1"/>
              <a:t>the concept is defined separately</a:t>
            </a:r>
            <a:endParaRPr lang="en-GB"/>
          </a:p>
          <a:p>
            <a:pPr lvl="1"/>
            <a:r>
              <a:rPr lang="en-GB"/>
              <a:t> Term combination rules for obvious combination without further meaning</a:t>
            </a:r>
          </a:p>
          <a:p>
            <a:pPr lvl="2"/>
            <a:r>
              <a:rPr lang="en-GB"/>
              <a:t> museums &amp; object type, country &amp; rugs, object type &amp; period….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DFF-DD7D-4036-90A0-04DED42D6327}" type="slidenum">
              <a:rPr lang="en-US"/>
              <a:pPr/>
              <a:t>34</a:t>
            </a:fld>
            <a:endParaRPr lang="en-US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77200" cy="609600"/>
          </a:xfrm>
          <a:noFill/>
          <a:ln/>
        </p:spPr>
        <p:txBody>
          <a:bodyPr lIns="92075" tIns="46038" rIns="92075" bIns="46038" anchor="b">
            <a:normAutofit fontScale="90000"/>
          </a:bodyPr>
          <a:lstStyle/>
          <a:p>
            <a:r>
              <a:rPr lang="en-GB"/>
              <a:t/>
            </a:r>
            <a:br>
              <a:rPr lang="en-GB"/>
            </a:br>
            <a:r>
              <a:rPr lang="en-GB"/>
              <a:t>Concept Definition</a:t>
            </a:r>
            <a:r>
              <a:rPr lang="en-US"/>
              <a:t/>
            </a:r>
            <a:br>
              <a:rPr lang="en-US"/>
            </a:br>
            <a:r>
              <a:rPr lang="en-US"/>
              <a:t> </a:t>
            </a:r>
            <a:r>
              <a:rPr lang="en-US" sz="1600" i="1"/>
              <a:t>ibid</a:t>
            </a:r>
            <a:endParaRPr lang="en-GB" sz="1600" i="1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/>
              <a:t> By “Scope Note” :</a:t>
            </a:r>
          </a:p>
          <a:p>
            <a:pPr lvl="1"/>
            <a:r>
              <a:rPr lang="en-GB"/>
              <a:t> A statement that clarifies the meaning and usage of a term within the thesaurus</a:t>
            </a:r>
          </a:p>
          <a:p>
            <a:pPr lvl="2"/>
            <a:r>
              <a:rPr lang="en-GB"/>
              <a:t> Definition by properties, occurrence, similarities</a:t>
            </a:r>
          </a:p>
          <a:p>
            <a:pPr lvl="2"/>
            <a:r>
              <a:rPr lang="en-GB"/>
              <a:t> Definition of scope - bounds and distinctions</a:t>
            </a:r>
          </a:p>
          <a:p>
            <a:pPr lvl="2"/>
            <a:r>
              <a:rPr lang="en-GB"/>
              <a:t> Context of usage, purpose, view</a:t>
            </a:r>
          </a:p>
          <a:p>
            <a:pPr lvl="2"/>
            <a:r>
              <a:rPr lang="en-GB"/>
              <a:t> Origin and history of the term and concept</a:t>
            </a:r>
          </a:p>
          <a:p>
            <a:pPr lvl="2"/>
            <a:r>
              <a:rPr lang="en-GB"/>
              <a:t> Guidance of users to similar, overlapping, associated concepts</a:t>
            </a:r>
          </a:p>
          <a:p>
            <a:r>
              <a:rPr lang="en-GB"/>
              <a:t> Reference to literature (“literature warrant”)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213-B972-44EF-AC5C-B8D960E8060D}" type="slidenum">
              <a:rPr lang="en-US"/>
              <a:pPr/>
              <a:t>35</a:t>
            </a:fld>
            <a:endParaRPr lang="en-US"/>
          </a:p>
        </p:txBody>
      </p:sp>
      <p:sp>
        <p:nvSpPr>
          <p:cNvPr id="3696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77200" cy="762000"/>
          </a:xfrm>
          <a:noFill/>
          <a:ln/>
        </p:spPr>
        <p:txBody>
          <a:bodyPr lIns="92075" tIns="46038" rIns="92075" bIns="46038" anchor="b">
            <a:normAutofit fontScale="90000"/>
          </a:bodyPr>
          <a:lstStyle/>
          <a:p>
            <a:r>
              <a:rPr lang="en-GB"/>
              <a:t>Concept Definition</a:t>
            </a:r>
            <a:r>
              <a:rPr lang="en-US"/>
              <a:t/>
            </a:r>
            <a:br>
              <a:rPr lang="en-US"/>
            </a:br>
            <a:r>
              <a:rPr lang="en-US"/>
              <a:t> </a:t>
            </a:r>
            <a:r>
              <a:rPr lang="en-US" sz="1600" i="1"/>
              <a:t>ibid</a:t>
            </a:r>
            <a:endParaRPr lang="en-GB" sz="1600" i="1"/>
          </a:p>
        </p:txBody>
      </p:sp>
      <p:sp>
        <p:nvSpPr>
          <p:cNvPr id="3696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/>
              <a:t>By  Example</a:t>
            </a:r>
          </a:p>
          <a:p>
            <a:pPr lvl="1"/>
            <a:r>
              <a:rPr lang="en-GB"/>
              <a:t> Name (e.g. Mona Lisa), image, video, sound-track</a:t>
            </a:r>
          </a:p>
          <a:p>
            <a:r>
              <a:rPr lang="en-GB"/>
              <a:t> </a:t>
            </a:r>
            <a:r>
              <a:rPr lang="en-US"/>
              <a:t>Visually</a:t>
            </a:r>
            <a:endParaRPr lang="en-GB"/>
          </a:p>
          <a:p>
            <a:pPr lvl="1"/>
            <a:r>
              <a:rPr lang="en-GB"/>
              <a:t>  drawing</a:t>
            </a:r>
            <a:r>
              <a:rPr lang="en-US"/>
              <a:t>s</a:t>
            </a:r>
            <a:r>
              <a:rPr lang="en-GB"/>
              <a:t>, images of models</a:t>
            </a:r>
          </a:p>
          <a:p>
            <a:r>
              <a:rPr lang="en-GB"/>
              <a:t> By semantic</a:t>
            </a:r>
            <a:r>
              <a:rPr lang="en-US"/>
              <a:t> relations</a:t>
            </a:r>
            <a:endParaRPr lang="en-GB"/>
          </a:p>
          <a:p>
            <a:pPr lvl="1"/>
            <a:r>
              <a:rPr lang="en-GB"/>
              <a:t> Generalization</a:t>
            </a:r>
            <a:r>
              <a:rPr lang="en-US"/>
              <a:t> /</a:t>
            </a:r>
            <a:r>
              <a:rPr lang="en-GB"/>
              <a:t> specialization</a:t>
            </a:r>
            <a:r>
              <a:rPr lang="en-US"/>
              <a:t>:</a:t>
            </a:r>
          </a:p>
          <a:p>
            <a:pPr lvl="2"/>
            <a:r>
              <a:rPr lang="en-GB"/>
              <a:t>hierarchies with inclusion properties</a:t>
            </a:r>
          </a:p>
          <a:p>
            <a:pPr lvl="1"/>
            <a:r>
              <a:rPr lang="en-GB"/>
              <a:t> Associations to other concepts</a:t>
            </a:r>
            <a:r>
              <a:rPr lang="en-US"/>
              <a:t>:</a:t>
            </a:r>
          </a:p>
          <a:p>
            <a:pPr lvl="2"/>
            <a:r>
              <a:rPr lang="en-GB"/>
              <a:t>co-occurrence in certain contexts, producer-process-product relations etc.</a:t>
            </a:r>
          </a:p>
          <a:p>
            <a:pPr lvl="1"/>
            <a:r>
              <a:rPr lang="en-GB"/>
              <a:t> Synonyms, similar concepts, translations</a:t>
            </a:r>
          </a:p>
          <a:p>
            <a:pPr lvl="1"/>
            <a:endParaRPr lang="en-GB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A1C9-0E53-48C3-94F2-07A0FE859C65}" type="slidenum">
              <a:rPr lang="en-US"/>
              <a:pPr/>
              <a:t>36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6200"/>
            <a:ext cx="8062664" cy="976536"/>
          </a:xfrm>
        </p:spPr>
        <p:txBody>
          <a:bodyPr>
            <a:normAutofit/>
          </a:bodyPr>
          <a:lstStyle/>
          <a:p>
            <a:pPr algn="l"/>
            <a:r>
              <a:rPr lang="en-GB" sz="3100" dirty="0" smtClean="0"/>
              <a:t>Hierarchies</a:t>
            </a:r>
            <a:r>
              <a:rPr lang="en-US" dirty="0"/>
              <a:t/>
            </a:r>
            <a:br>
              <a:rPr lang="en-US" dirty="0"/>
            </a:br>
            <a:r>
              <a:rPr lang="en-US" sz="1600" i="1" dirty="0" smtClean="0"/>
              <a:t> ibid</a:t>
            </a:r>
            <a:endParaRPr lang="en-US" sz="1600" i="1" dirty="0"/>
          </a:p>
        </p:txBody>
      </p:sp>
      <p:pic>
        <p:nvPicPr>
          <p:cNvPr id="123908" name="Picture 4" descr="D:\local_users\mms\Projects\Cristal\Presentation\TMS-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75" y="2536477"/>
            <a:ext cx="4700588" cy="3052763"/>
          </a:xfrm>
          <a:prstGeom prst="rect">
            <a:avLst/>
          </a:prstGeom>
          <a:noFill/>
        </p:spPr>
      </p:pic>
      <p:pic>
        <p:nvPicPr>
          <p:cNvPr id="123909" name="Picture 5" descr="D:\local_users\mms\Projects\Cristal\Presentation\TMS-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6713" y="2152551"/>
            <a:ext cx="3048000" cy="3868737"/>
          </a:xfrm>
          <a:prstGeom prst="rect">
            <a:avLst/>
          </a:prstGeom>
          <a:noFill/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60400" y="1295400"/>
            <a:ext cx="74168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/>
              <a:t>The Hierarchy “treatment”: Graphical View and Hierarchical Display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6ED5-F611-4041-B525-A86CA793A77F}" type="slidenum">
              <a:rPr lang="en-US"/>
              <a:pPr/>
              <a:t>37</a:t>
            </a:fld>
            <a:endParaRPr lang="en-US"/>
          </a:p>
        </p:txBody>
      </p:sp>
      <p:sp>
        <p:nvSpPr>
          <p:cNvPr id="2549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219256" cy="562074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Semantic </a:t>
            </a:r>
            <a:r>
              <a:rPr lang="en-US" sz="2800" dirty="0" smtClean="0"/>
              <a:t>networks</a:t>
            </a:r>
            <a:endParaRPr lang="en-US" sz="2800" i="1" dirty="0">
              <a:latin typeface="Verdana" pitchFamily="34" charset="0"/>
            </a:endParaRPr>
          </a:p>
        </p:txBody>
      </p:sp>
      <p:sp>
        <p:nvSpPr>
          <p:cNvPr id="255002" name="Text Box 1050"/>
          <p:cNvSpPr txBox="1">
            <a:spLocks noChangeArrowheads="1"/>
          </p:cNvSpPr>
          <p:nvPr/>
        </p:nvSpPr>
        <p:spPr bwMode="auto">
          <a:xfrm>
            <a:off x="76200" y="5181600"/>
            <a:ext cx="899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“a Person has a </a:t>
            </a:r>
            <a:r>
              <a:rPr lang="en-US" sz="2000" i="1">
                <a:latin typeface="Arial" pitchFamily="34" charset="0"/>
              </a:rPr>
              <a:t>name</a:t>
            </a:r>
            <a:r>
              <a:rPr lang="en-US" sz="2000">
                <a:latin typeface="Arial" pitchFamily="34" charset="0"/>
              </a:rPr>
              <a:t> and </a:t>
            </a:r>
            <a:r>
              <a:rPr lang="en-US" sz="2000" i="1">
                <a:latin typeface="Arial" pitchFamily="34" charset="0"/>
              </a:rPr>
              <a:t>lives_in</a:t>
            </a:r>
            <a:r>
              <a:rPr lang="en-US" sz="2000">
                <a:latin typeface="Arial" pitchFamily="34" charset="0"/>
              </a:rPr>
              <a:t> somewhere . Artists are persons, painters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and sculptors are artists. An artist creates artifacts. Paintings and sculptures are artifacts. A painter </a:t>
            </a:r>
            <a:r>
              <a:rPr lang="en-US" sz="2000" i="1">
                <a:latin typeface="Arial" pitchFamily="34" charset="0"/>
              </a:rPr>
              <a:t>paints</a:t>
            </a:r>
            <a:r>
              <a:rPr lang="en-US" sz="2000">
                <a:latin typeface="Arial" pitchFamily="34" charset="0"/>
              </a:rPr>
              <a:t> </a:t>
            </a:r>
            <a:r>
              <a:rPr lang="en-US" sz="2000" i="1">
                <a:latin typeface="Arial" pitchFamily="34" charset="0"/>
              </a:rPr>
              <a:t>paintings</a:t>
            </a:r>
            <a:r>
              <a:rPr lang="en-US" sz="2000">
                <a:latin typeface="Arial" pitchFamily="34" charset="0"/>
              </a:rPr>
              <a:t> and a sculptor </a:t>
            </a:r>
            <a:r>
              <a:rPr lang="en-US" sz="2000" i="1">
                <a:latin typeface="Arial" pitchFamily="34" charset="0"/>
              </a:rPr>
              <a:t>sculpts</a:t>
            </a:r>
            <a:r>
              <a:rPr lang="en-US" sz="2000">
                <a:latin typeface="Arial" pitchFamily="34" charset="0"/>
              </a:rPr>
              <a:t> sculptures.”</a:t>
            </a:r>
          </a:p>
        </p:txBody>
      </p:sp>
      <p:grpSp>
        <p:nvGrpSpPr>
          <p:cNvPr id="2" name="Group 1059"/>
          <p:cNvGrpSpPr>
            <a:grpSpLocks/>
          </p:cNvGrpSpPr>
          <p:nvPr/>
        </p:nvGrpSpPr>
        <p:grpSpPr bwMode="auto">
          <a:xfrm>
            <a:off x="1143000" y="990600"/>
            <a:ext cx="7010400" cy="4024313"/>
            <a:chOff x="864" y="780"/>
            <a:chExt cx="4416" cy="2535"/>
          </a:xfrm>
        </p:grpSpPr>
        <p:sp>
          <p:nvSpPr>
            <p:cNvPr id="254979" name="Oval 1027"/>
            <p:cNvSpPr>
              <a:spLocks noChangeArrowheads="1"/>
            </p:cNvSpPr>
            <p:nvPr/>
          </p:nvSpPr>
          <p:spPr bwMode="auto">
            <a:xfrm>
              <a:off x="1344" y="912"/>
              <a:ext cx="1008" cy="336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 b="1">
                  <a:latin typeface="Bookman Old Style" pitchFamily="18" charset="0"/>
                </a:rPr>
                <a:t>Person</a:t>
              </a:r>
            </a:p>
          </p:txBody>
        </p:sp>
        <p:sp>
          <p:nvSpPr>
            <p:cNvPr id="254980" name="Oval 1028"/>
            <p:cNvSpPr>
              <a:spLocks noChangeArrowheads="1"/>
            </p:cNvSpPr>
            <p:nvPr/>
          </p:nvSpPr>
          <p:spPr bwMode="auto">
            <a:xfrm>
              <a:off x="1296" y="1728"/>
              <a:ext cx="1056" cy="336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 b="1">
                  <a:latin typeface="Bookman Old Style" pitchFamily="18" charset="0"/>
                </a:rPr>
                <a:t>Artist</a:t>
              </a:r>
            </a:p>
          </p:txBody>
        </p:sp>
        <p:sp>
          <p:nvSpPr>
            <p:cNvPr id="254981" name="Oval 1029"/>
            <p:cNvSpPr>
              <a:spLocks noChangeArrowheads="1"/>
            </p:cNvSpPr>
            <p:nvPr/>
          </p:nvSpPr>
          <p:spPr bwMode="auto">
            <a:xfrm>
              <a:off x="864" y="2304"/>
              <a:ext cx="912" cy="336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 b="1">
                  <a:latin typeface="Bookman Old Style" pitchFamily="18" charset="0"/>
                </a:rPr>
                <a:t>Painter</a:t>
              </a:r>
            </a:p>
          </p:txBody>
        </p:sp>
        <p:sp>
          <p:nvSpPr>
            <p:cNvPr id="254982" name="Oval 1030"/>
            <p:cNvSpPr>
              <a:spLocks noChangeArrowheads="1"/>
            </p:cNvSpPr>
            <p:nvPr/>
          </p:nvSpPr>
          <p:spPr bwMode="auto">
            <a:xfrm>
              <a:off x="1872" y="2304"/>
              <a:ext cx="912" cy="336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 b="1">
                  <a:latin typeface="Bookman Old Style" pitchFamily="18" charset="0"/>
                </a:rPr>
                <a:t>Sculptor</a:t>
              </a:r>
            </a:p>
          </p:txBody>
        </p:sp>
        <p:sp>
          <p:nvSpPr>
            <p:cNvPr id="254983" name="Line 1031"/>
            <p:cNvSpPr>
              <a:spLocks noChangeShapeType="1"/>
            </p:cNvSpPr>
            <p:nvPr/>
          </p:nvSpPr>
          <p:spPr bwMode="auto">
            <a:xfrm flipV="1">
              <a:off x="1248" y="2016"/>
              <a:ext cx="528" cy="288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4984" name="Line 1032"/>
            <p:cNvSpPr>
              <a:spLocks noChangeShapeType="1"/>
            </p:cNvSpPr>
            <p:nvPr/>
          </p:nvSpPr>
          <p:spPr bwMode="auto">
            <a:xfrm flipH="1" flipV="1">
              <a:off x="1872" y="2064"/>
              <a:ext cx="432" cy="24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4985" name="Line 1033"/>
            <p:cNvSpPr>
              <a:spLocks noChangeShapeType="1"/>
            </p:cNvSpPr>
            <p:nvPr/>
          </p:nvSpPr>
          <p:spPr bwMode="auto">
            <a:xfrm flipV="1">
              <a:off x="1776" y="1248"/>
              <a:ext cx="0" cy="48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4986" name="Line 1034"/>
            <p:cNvSpPr>
              <a:spLocks noChangeShapeType="1"/>
            </p:cNvSpPr>
            <p:nvPr/>
          </p:nvSpPr>
          <p:spPr bwMode="auto">
            <a:xfrm>
              <a:off x="2352" y="1056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4987" name="Line 1035"/>
            <p:cNvSpPr>
              <a:spLocks noChangeShapeType="1"/>
            </p:cNvSpPr>
            <p:nvPr/>
          </p:nvSpPr>
          <p:spPr bwMode="auto">
            <a:xfrm>
              <a:off x="2352" y="1920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4988" name="Text Box 1036"/>
            <p:cNvSpPr txBox="1">
              <a:spLocks noChangeArrowheads="1"/>
            </p:cNvSpPr>
            <p:nvPr/>
          </p:nvSpPr>
          <p:spPr bwMode="auto">
            <a:xfrm>
              <a:off x="2544" y="780"/>
              <a:ext cx="5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i="1">
                  <a:solidFill>
                    <a:schemeClr val="accent2"/>
                  </a:solidFill>
                  <a:latin typeface="Verdana" pitchFamily="34" charset="0"/>
                </a:rPr>
                <a:t>name</a:t>
              </a:r>
              <a:endParaRPr lang="en-US" sz="1800" b="1">
                <a:solidFill>
                  <a:schemeClr val="accent2"/>
                </a:solidFill>
                <a:latin typeface="Verdana" pitchFamily="34" charset="0"/>
              </a:endParaRPr>
            </a:p>
          </p:txBody>
        </p:sp>
        <p:sp>
          <p:nvSpPr>
            <p:cNvPr id="254989" name="Oval 1037"/>
            <p:cNvSpPr>
              <a:spLocks noChangeArrowheads="1"/>
            </p:cNvSpPr>
            <p:nvPr/>
          </p:nvSpPr>
          <p:spPr bwMode="auto">
            <a:xfrm>
              <a:off x="4368" y="2304"/>
              <a:ext cx="912" cy="336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 b="1">
                  <a:latin typeface="Bookman Old Style" pitchFamily="18" charset="0"/>
                </a:rPr>
                <a:t>Sculpture</a:t>
              </a:r>
            </a:p>
          </p:txBody>
        </p:sp>
        <p:sp>
          <p:nvSpPr>
            <p:cNvPr id="254990" name="Line 1038"/>
            <p:cNvSpPr>
              <a:spLocks noChangeShapeType="1"/>
            </p:cNvSpPr>
            <p:nvPr/>
          </p:nvSpPr>
          <p:spPr bwMode="auto">
            <a:xfrm flipV="1">
              <a:off x="3792" y="2064"/>
              <a:ext cx="432" cy="24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4991" name="Line 1039"/>
            <p:cNvSpPr>
              <a:spLocks noChangeShapeType="1"/>
            </p:cNvSpPr>
            <p:nvPr/>
          </p:nvSpPr>
          <p:spPr bwMode="auto">
            <a:xfrm flipH="1" flipV="1">
              <a:off x="4272" y="2064"/>
              <a:ext cx="480" cy="24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4992" name="Oval 1040"/>
            <p:cNvSpPr>
              <a:spLocks noChangeArrowheads="1"/>
            </p:cNvSpPr>
            <p:nvPr/>
          </p:nvSpPr>
          <p:spPr bwMode="auto">
            <a:xfrm>
              <a:off x="3792" y="1728"/>
              <a:ext cx="1008" cy="336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 b="1">
                  <a:latin typeface="Bookman Old Style" pitchFamily="18" charset="0"/>
                </a:rPr>
                <a:t>Artifact</a:t>
              </a:r>
            </a:p>
          </p:txBody>
        </p:sp>
        <p:sp>
          <p:nvSpPr>
            <p:cNvPr id="254993" name="Oval 1041"/>
            <p:cNvSpPr>
              <a:spLocks noChangeArrowheads="1"/>
            </p:cNvSpPr>
            <p:nvPr/>
          </p:nvSpPr>
          <p:spPr bwMode="auto">
            <a:xfrm>
              <a:off x="3216" y="2304"/>
              <a:ext cx="912" cy="336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 b="1">
                  <a:latin typeface="Bookman Old Style" pitchFamily="18" charset="0"/>
                </a:rPr>
                <a:t>Painting</a:t>
              </a:r>
            </a:p>
          </p:txBody>
        </p:sp>
        <p:sp>
          <p:nvSpPr>
            <p:cNvPr id="254994" name="Freeform 1042"/>
            <p:cNvSpPr>
              <a:spLocks/>
            </p:cNvSpPr>
            <p:nvPr/>
          </p:nvSpPr>
          <p:spPr bwMode="auto">
            <a:xfrm>
              <a:off x="1392" y="2640"/>
              <a:ext cx="2208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0"/>
                </a:cxn>
                <a:cxn ang="0">
                  <a:pos x="2208" y="240"/>
                </a:cxn>
                <a:cxn ang="0">
                  <a:pos x="2208" y="0"/>
                </a:cxn>
              </a:cxnLst>
              <a:rect l="0" t="0" r="r" b="b"/>
              <a:pathLst>
                <a:path w="2208" h="240">
                  <a:moveTo>
                    <a:pt x="0" y="0"/>
                  </a:moveTo>
                  <a:lnTo>
                    <a:pt x="0" y="240"/>
                  </a:lnTo>
                  <a:lnTo>
                    <a:pt x="2208" y="240"/>
                  </a:lnTo>
                  <a:lnTo>
                    <a:pt x="2208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4995" name="Freeform 1043"/>
            <p:cNvSpPr>
              <a:spLocks/>
            </p:cNvSpPr>
            <p:nvPr/>
          </p:nvSpPr>
          <p:spPr bwMode="auto">
            <a:xfrm>
              <a:off x="2304" y="2640"/>
              <a:ext cx="2544" cy="3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4"/>
                </a:cxn>
                <a:cxn ang="0">
                  <a:pos x="2544" y="384"/>
                </a:cxn>
                <a:cxn ang="0">
                  <a:pos x="2544" y="0"/>
                </a:cxn>
              </a:cxnLst>
              <a:rect l="0" t="0" r="r" b="b"/>
              <a:pathLst>
                <a:path w="2544" h="384">
                  <a:moveTo>
                    <a:pt x="0" y="0"/>
                  </a:moveTo>
                  <a:lnTo>
                    <a:pt x="0" y="384"/>
                  </a:lnTo>
                  <a:lnTo>
                    <a:pt x="2544" y="384"/>
                  </a:lnTo>
                  <a:lnTo>
                    <a:pt x="2544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4996" name="Text Box 1044"/>
            <p:cNvSpPr txBox="1">
              <a:spLocks noChangeArrowheads="1"/>
            </p:cNvSpPr>
            <p:nvPr/>
          </p:nvSpPr>
          <p:spPr bwMode="auto">
            <a:xfrm>
              <a:off x="2496" y="1212"/>
              <a:ext cx="6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i="1">
                  <a:solidFill>
                    <a:schemeClr val="accent2"/>
                  </a:solidFill>
                  <a:latin typeface="Verdana" pitchFamily="34" charset="0"/>
                </a:rPr>
                <a:t>lives in</a:t>
              </a:r>
              <a:endParaRPr lang="en-US" sz="1800" b="1">
                <a:solidFill>
                  <a:schemeClr val="accent2"/>
                </a:solidFill>
                <a:latin typeface="Verdana" pitchFamily="34" charset="0"/>
              </a:endParaRPr>
            </a:p>
          </p:txBody>
        </p:sp>
        <p:sp>
          <p:nvSpPr>
            <p:cNvPr id="254997" name="Text Box 1045"/>
            <p:cNvSpPr txBox="1">
              <a:spLocks noChangeArrowheads="1"/>
            </p:cNvSpPr>
            <p:nvPr/>
          </p:nvSpPr>
          <p:spPr bwMode="auto">
            <a:xfrm>
              <a:off x="2736" y="1596"/>
              <a:ext cx="7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i="1">
                  <a:solidFill>
                    <a:schemeClr val="accent2"/>
                  </a:solidFill>
                  <a:latin typeface="Verdana" pitchFamily="34" charset="0"/>
                </a:rPr>
                <a:t>creates</a:t>
              </a:r>
              <a:endParaRPr lang="en-US" sz="1800" b="1">
                <a:solidFill>
                  <a:schemeClr val="accent2"/>
                </a:solidFill>
                <a:latin typeface="Verdana" pitchFamily="34" charset="0"/>
              </a:endParaRPr>
            </a:p>
          </p:txBody>
        </p:sp>
        <p:sp>
          <p:nvSpPr>
            <p:cNvPr id="254998" name="Text Box 1046"/>
            <p:cNvSpPr txBox="1">
              <a:spLocks noChangeArrowheads="1"/>
            </p:cNvSpPr>
            <p:nvPr/>
          </p:nvSpPr>
          <p:spPr bwMode="auto">
            <a:xfrm>
              <a:off x="1584" y="2892"/>
              <a:ext cx="6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i="1">
                  <a:solidFill>
                    <a:schemeClr val="accent2"/>
                  </a:solidFill>
                  <a:latin typeface="Verdana" pitchFamily="34" charset="0"/>
                </a:rPr>
                <a:t>paints</a:t>
              </a:r>
              <a:endParaRPr lang="en-US" sz="1800" b="1">
                <a:solidFill>
                  <a:schemeClr val="accent2"/>
                </a:solidFill>
                <a:latin typeface="Verdana" pitchFamily="34" charset="0"/>
              </a:endParaRPr>
            </a:p>
          </p:txBody>
        </p:sp>
        <p:sp>
          <p:nvSpPr>
            <p:cNvPr id="254999" name="Text Box 1047"/>
            <p:cNvSpPr txBox="1">
              <a:spLocks noChangeArrowheads="1"/>
            </p:cNvSpPr>
            <p:nvPr/>
          </p:nvSpPr>
          <p:spPr bwMode="auto">
            <a:xfrm>
              <a:off x="2784" y="3084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i="1">
                  <a:solidFill>
                    <a:schemeClr val="accent2"/>
                  </a:solidFill>
                  <a:latin typeface="Verdana" pitchFamily="34" charset="0"/>
                </a:rPr>
                <a:t>sculpts</a:t>
              </a:r>
              <a:endParaRPr lang="en-US" sz="1800" b="1">
                <a:solidFill>
                  <a:schemeClr val="accent2"/>
                </a:solidFill>
                <a:latin typeface="Verdana" pitchFamily="34" charset="0"/>
              </a:endParaRPr>
            </a:p>
          </p:txBody>
        </p:sp>
        <p:sp>
          <p:nvSpPr>
            <p:cNvPr id="255000" name="Line 1048"/>
            <p:cNvSpPr>
              <a:spLocks noChangeShapeType="1"/>
            </p:cNvSpPr>
            <p:nvPr/>
          </p:nvSpPr>
          <p:spPr bwMode="auto">
            <a:xfrm flipV="1">
              <a:off x="2832" y="1920"/>
              <a:ext cx="0" cy="96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5001" name="Line 1049"/>
            <p:cNvSpPr>
              <a:spLocks noChangeShapeType="1"/>
            </p:cNvSpPr>
            <p:nvPr/>
          </p:nvSpPr>
          <p:spPr bwMode="auto">
            <a:xfrm flipV="1">
              <a:off x="3168" y="1920"/>
              <a:ext cx="0" cy="1104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5003" name="Oval 1051"/>
            <p:cNvSpPr>
              <a:spLocks noChangeArrowheads="1"/>
            </p:cNvSpPr>
            <p:nvPr/>
          </p:nvSpPr>
          <p:spPr bwMode="auto">
            <a:xfrm>
              <a:off x="3264" y="912"/>
              <a:ext cx="1008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 b="1">
                  <a:latin typeface="Bookman Old Style" pitchFamily="18" charset="0"/>
                </a:rPr>
                <a:t>String</a:t>
              </a:r>
            </a:p>
          </p:txBody>
        </p:sp>
        <p:sp>
          <p:nvSpPr>
            <p:cNvPr id="255004" name="Line 1052"/>
            <p:cNvSpPr>
              <a:spLocks noChangeShapeType="1"/>
            </p:cNvSpPr>
            <p:nvPr/>
          </p:nvSpPr>
          <p:spPr bwMode="auto">
            <a:xfrm>
              <a:off x="2304" y="1152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5005" name="Text Box 1053"/>
            <p:cNvSpPr txBox="1">
              <a:spLocks noChangeArrowheads="1"/>
            </p:cNvSpPr>
            <p:nvPr/>
          </p:nvSpPr>
          <p:spPr bwMode="auto">
            <a:xfrm>
              <a:off x="1392" y="1386"/>
              <a:ext cx="3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2"/>
                  </a:solidFill>
                  <a:latin typeface="Verdana" pitchFamily="34" charset="0"/>
                </a:rPr>
                <a:t>isa</a:t>
              </a:r>
            </a:p>
          </p:txBody>
        </p:sp>
        <p:sp>
          <p:nvSpPr>
            <p:cNvPr id="255006" name="Text Box 1054"/>
            <p:cNvSpPr txBox="1">
              <a:spLocks noChangeArrowheads="1"/>
            </p:cNvSpPr>
            <p:nvPr/>
          </p:nvSpPr>
          <p:spPr bwMode="auto">
            <a:xfrm>
              <a:off x="1131" y="2058"/>
              <a:ext cx="3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2"/>
                  </a:solidFill>
                  <a:latin typeface="Verdana" pitchFamily="34" charset="0"/>
                </a:rPr>
                <a:t>isa</a:t>
              </a:r>
            </a:p>
          </p:txBody>
        </p:sp>
        <p:sp>
          <p:nvSpPr>
            <p:cNvPr id="255007" name="Text Box 1055"/>
            <p:cNvSpPr txBox="1">
              <a:spLocks noChangeArrowheads="1"/>
            </p:cNvSpPr>
            <p:nvPr/>
          </p:nvSpPr>
          <p:spPr bwMode="auto">
            <a:xfrm>
              <a:off x="2178" y="2058"/>
              <a:ext cx="3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2"/>
                  </a:solidFill>
                  <a:latin typeface="Verdana" pitchFamily="34" charset="0"/>
                </a:rPr>
                <a:t>isa</a:t>
              </a:r>
            </a:p>
          </p:txBody>
        </p:sp>
        <p:sp>
          <p:nvSpPr>
            <p:cNvPr id="255008" name="Text Box 1056"/>
            <p:cNvSpPr txBox="1">
              <a:spLocks noChangeArrowheads="1"/>
            </p:cNvSpPr>
            <p:nvPr/>
          </p:nvSpPr>
          <p:spPr bwMode="auto">
            <a:xfrm>
              <a:off x="2838" y="2394"/>
              <a:ext cx="3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2"/>
                  </a:solidFill>
                  <a:latin typeface="Verdana" pitchFamily="34" charset="0"/>
                </a:rPr>
                <a:t>isa</a:t>
              </a:r>
            </a:p>
          </p:txBody>
        </p:sp>
        <p:sp>
          <p:nvSpPr>
            <p:cNvPr id="255009" name="Text Box 1057"/>
            <p:cNvSpPr txBox="1">
              <a:spLocks noChangeArrowheads="1"/>
            </p:cNvSpPr>
            <p:nvPr/>
          </p:nvSpPr>
          <p:spPr bwMode="auto">
            <a:xfrm>
              <a:off x="4635" y="2058"/>
              <a:ext cx="3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2"/>
                  </a:solidFill>
                  <a:latin typeface="Verdana" pitchFamily="34" charset="0"/>
                </a:rPr>
                <a:t>isa</a:t>
              </a:r>
            </a:p>
          </p:txBody>
        </p:sp>
        <p:sp>
          <p:nvSpPr>
            <p:cNvPr id="255010" name="Text Box 1058"/>
            <p:cNvSpPr txBox="1">
              <a:spLocks noChangeArrowheads="1"/>
            </p:cNvSpPr>
            <p:nvPr/>
          </p:nvSpPr>
          <p:spPr bwMode="auto">
            <a:xfrm>
              <a:off x="3678" y="2058"/>
              <a:ext cx="3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2"/>
                  </a:solidFill>
                  <a:latin typeface="Verdana" pitchFamily="34" charset="0"/>
                </a:rPr>
                <a:t>isa</a:t>
              </a:r>
            </a:p>
          </p:txBody>
        </p:sp>
      </p:grp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144463"/>
            <a:ext cx="8532813" cy="1196975"/>
          </a:xfrm>
        </p:spPr>
        <p:txBody>
          <a:bodyPr lIns="91440" tIns="45720" rIns="91440" bIns="45720">
            <a:normAutofit/>
          </a:bodyPr>
          <a:lstStyle/>
          <a:p>
            <a:pPr algn="l" defTabSz="903288" eaLnBrk="1" hangingPunct="1">
              <a:tabLst>
                <a:tab pos="2174875" algn="l"/>
              </a:tabLst>
              <a:defRPr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CIDOC Conceptual Reference Model - CIDOC CRM</a:t>
            </a:r>
            <a:b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ISO 21127</a:t>
            </a:r>
            <a:endParaRPr lang="en-GB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84313"/>
            <a:ext cx="8425184" cy="4248943"/>
          </a:xfrm>
        </p:spPr>
        <p:txBody>
          <a:bodyPr lIns="91440" tIns="45720" rIns="91440" bIns="45720">
            <a:normAutofit fontScale="92500"/>
          </a:bodyPr>
          <a:lstStyle/>
          <a:p>
            <a:pPr marL="381000" indent="-381000" defTabSz="903288" eaLnBrk="1" hangingPunct="1">
              <a:spcBef>
                <a:spcPct val="35000"/>
              </a:spcBef>
            </a:pPr>
            <a:r>
              <a:rPr lang="en-US" sz="2400" dirty="0" smtClean="0"/>
              <a:t>An </a:t>
            </a:r>
            <a:r>
              <a:rPr lang="en-US" sz="2400" dirty="0" smtClean="0">
                <a:solidFill>
                  <a:srgbClr val="FF0000"/>
                </a:solidFill>
              </a:rPr>
              <a:t>ontology</a:t>
            </a:r>
            <a:r>
              <a:rPr lang="en-US" sz="2400" dirty="0" smtClean="0"/>
              <a:t> describing the underlying semantics of data schemata and structures of all museum disciplines and archives. </a:t>
            </a:r>
          </a:p>
          <a:p>
            <a:pPr marL="381000" indent="-381000" defTabSz="903288" eaLnBrk="1" hangingPunct="1">
              <a:spcBef>
                <a:spcPct val="35000"/>
              </a:spcBef>
            </a:pPr>
            <a:r>
              <a:rPr lang="en-US" sz="2400" dirty="0" smtClean="0"/>
              <a:t>Harmonized with IFLA FRBR concepts</a:t>
            </a:r>
            <a:endParaRPr lang="en-US" sz="2400" i="1" dirty="0" smtClean="0"/>
          </a:p>
          <a:p>
            <a:pPr marL="814388" lvl="1" indent="-342900" defTabSz="903288" eaLnBrk="1" hangingPunct="1">
              <a:spcBef>
                <a:spcPct val="35000"/>
              </a:spcBef>
              <a:buFont typeface="Wingdings" pitchFamily="2" charset="2"/>
              <a:buChar char="Ø"/>
            </a:pPr>
            <a:r>
              <a:rPr lang="en-US" sz="2100" dirty="0" smtClean="0"/>
              <a:t>The basic  MLA (museum-library-archive) ontology</a:t>
            </a:r>
          </a:p>
          <a:p>
            <a:pPr marL="381000" indent="-381000" defTabSz="903288" eaLnBrk="1" hangingPunct="1">
              <a:spcBef>
                <a:spcPct val="35000"/>
              </a:spcBef>
            </a:pPr>
            <a:r>
              <a:rPr lang="en-US" dirty="0" smtClean="0"/>
              <a:t> </a:t>
            </a:r>
            <a:r>
              <a:rPr lang="en-GB" sz="2400" dirty="0" smtClean="0"/>
              <a:t>Does </a:t>
            </a:r>
            <a:r>
              <a:rPr lang="en-GB" sz="2400" b="1" dirty="0" smtClean="0"/>
              <a:t>not</a:t>
            </a:r>
            <a:r>
              <a:rPr lang="en-GB" sz="2400" dirty="0" smtClean="0"/>
              <a:t> dictate the documentation elements</a:t>
            </a:r>
            <a:endParaRPr lang="en-US" sz="2400" dirty="0" smtClean="0"/>
          </a:p>
          <a:p>
            <a:pPr marL="381000" indent="-381000" defTabSz="903288" eaLnBrk="1" hangingPunct="1">
              <a:spcBef>
                <a:spcPct val="35000"/>
              </a:spcBef>
            </a:pPr>
            <a:r>
              <a:rPr lang="en-US" sz="2400" dirty="0" smtClean="0"/>
              <a:t>The outcome of long-term </a:t>
            </a:r>
            <a:r>
              <a:rPr lang="en-US" sz="2400" dirty="0" smtClean="0">
                <a:solidFill>
                  <a:srgbClr val="FF0000"/>
                </a:solidFill>
              </a:rPr>
              <a:t>interdisciplinary work</a:t>
            </a:r>
            <a:r>
              <a:rPr lang="en-US" sz="2400" dirty="0" smtClean="0"/>
              <a:t> and agreement.</a:t>
            </a:r>
          </a:p>
          <a:p>
            <a:pPr marL="381000" indent="-381000" defTabSz="903288" eaLnBrk="1" hangingPunct="1">
              <a:spcBef>
                <a:spcPct val="35000"/>
              </a:spcBef>
            </a:pPr>
            <a:r>
              <a:rPr lang="en-US" sz="2400" dirty="0" smtClean="0"/>
              <a:t> Essentially, a </a:t>
            </a:r>
            <a:r>
              <a:rPr lang="en-US" sz="2400" dirty="0" smtClean="0">
                <a:solidFill>
                  <a:srgbClr val="FF0000"/>
                </a:solidFill>
              </a:rPr>
              <a:t>generic model</a:t>
            </a:r>
            <a:r>
              <a:rPr lang="en-US" sz="2400" dirty="0" smtClean="0"/>
              <a:t> for recording “what has happened”.</a:t>
            </a:r>
          </a:p>
          <a:p>
            <a:pPr marL="381000" indent="-381000" defTabSz="903288" eaLnBrk="1" hangingPunct="1">
              <a:spcBef>
                <a:spcPct val="35000"/>
              </a:spcBef>
            </a:pPr>
            <a:r>
              <a:rPr lang="en-US" sz="2400" dirty="0" smtClean="0"/>
              <a:t>It can generate </a:t>
            </a:r>
            <a:r>
              <a:rPr lang="en-US" sz="2400" dirty="0" smtClean="0">
                <a:solidFill>
                  <a:srgbClr val="FF0000"/>
                </a:solidFill>
              </a:rPr>
              <a:t>event-centric</a:t>
            </a:r>
            <a:r>
              <a:rPr lang="en-US" sz="2400" dirty="0" smtClean="0"/>
              <a:t> networks of knowledge</a:t>
            </a:r>
          </a:p>
          <a:p>
            <a:pPr marL="814388" lvl="1" indent="-342900" defTabSz="903288" eaLnBrk="1" hangingPunct="1">
              <a:spcBef>
                <a:spcPct val="35000"/>
              </a:spcBef>
            </a:pPr>
            <a:r>
              <a:rPr lang="en-US" sz="1900" dirty="0" smtClean="0"/>
              <a:t>Supports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smtClean="0"/>
              <a:t>effective metadata structures and linking schemes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785BF-A327-47AD-AD42-AF4772EC68C7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9275" y="163513"/>
            <a:ext cx="7369175" cy="703262"/>
          </a:xfrm>
        </p:spPr>
        <p:txBody>
          <a:bodyPr lIns="91440" tIns="45720" rIns="91440" bIns="45720"/>
          <a:lstStyle/>
          <a:p>
            <a:pPr algn="l" eaLnBrk="1" hangingPunct="1"/>
            <a:r>
              <a:rPr lang="en-US" sz="2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CIDOC CRM: general structure</a:t>
            </a:r>
            <a:endParaRPr lang="en-GB" sz="25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0419" name="Picture 3" descr="fig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1020763"/>
            <a:ext cx="6823075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A03C2-3D30-4F91-A65F-7ADBC695DA3E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936104"/>
          </a:xfrm>
        </p:spPr>
        <p:txBody>
          <a:bodyPr>
            <a:normAutofit fontScale="90000"/>
          </a:bodyPr>
          <a:lstStyle/>
          <a:p>
            <a:r>
              <a:rPr lang="en-US" sz="3100" dirty="0" err="1" smtClean="0"/>
              <a:t>Benaki</a:t>
            </a:r>
            <a:r>
              <a:rPr lang="en-US" sz="3100" dirty="0" smtClean="0"/>
              <a:t> museum object catalogue card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</a:t>
            </a:r>
            <a:r>
              <a:rPr lang="en-US" sz="1400" i="1" dirty="0" smtClean="0"/>
              <a:t>Courtesy </a:t>
            </a:r>
            <a:r>
              <a:rPr lang="en-US" sz="1400" i="1" dirty="0" err="1" smtClean="0"/>
              <a:t>Ifigeneia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Dionyssiadou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Benaki</a:t>
            </a:r>
            <a:r>
              <a:rPr lang="en-US" sz="1400" i="1" dirty="0" smtClean="0"/>
              <a:t> Museum</a:t>
            </a:r>
            <a:endParaRPr lang="el-GR" i="1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267266" name="Picture 2" descr="C:\Users\panosc\Dropbox\My Documents\projects\DYAS\DARIAH-GR\paroysiaseis\aa20140530\dyasAA\Μουσείο  Μπενάκη_χειρογραφο δελτι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377" y="908720"/>
            <a:ext cx="7899055" cy="5369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temporal entity hierarchy</a:t>
            </a:r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2" cstate="print"/>
          <a:srcRect l="19191" t="33223" r="18600" b="27686"/>
          <a:stretch>
            <a:fillRect/>
          </a:stretch>
        </p:blipFill>
        <p:spPr bwMode="auto">
          <a:xfrm>
            <a:off x="34925" y="1268413"/>
            <a:ext cx="9109075" cy="45799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020744" y="6356351"/>
            <a:ext cx="943744" cy="313010"/>
          </a:xfrm>
        </p:spPr>
        <p:txBody>
          <a:bodyPr/>
          <a:lstStyle/>
          <a:p>
            <a:pPr>
              <a:defRPr/>
            </a:pPr>
            <a:fld id="{5B40D1AF-CF7F-4096-AB35-E4B3D8793E6D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Classes of temporal entities</a:t>
            </a: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2875" y="1196975"/>
            <a:ext cx="8893175" cy="4681538"/>
          </a:xfrm>
          <a:ln>
            <a:solidFill>
              <a:schemeClr val="folHlink"/>
            </a:solidFill>
            <a:miter lim="800000"/>
          </a:ln>
        </p:spPr>
        <p:txBody>
          <a:bodyPr lIns="92075" tIns="46038" rIns="92075" bIns="46038">
            <a:normAutofit/>
          </a:bodyPr>
          <a:lstStyle/>
          <a:p>
            <a:pPr marL="0" indent="0" eaLnBrk="1" hangingPunct="1">
              <a:lnSpc>
                <a:spcPct val="83000"/>
              </a:lnSpc>
            </a:pPr>
            <a:r>
              <a:rPr lang="en-GB" smtClean="0"/>
              <a:t>E2 Temporal Entity</a:t>
            </a:r>
          </a:p>
          <a:p>
            <a:pPr lvl="1" eaLnBrk="1" hangingPunct="1">
              <a:lnSpc>
                <a:spcPct val="83000"/>
              </a:lnSpc>
            </a:pPr>
            <a:r>
              <a:rPr lang="en-GB" smtClean="0"/>
              <a:t> Properties:</a:t>
            </a:r>
            <a:r>
              <a:rPr lang="en-US" smtClean="0"/>
              <a:t> P4 has time-span (is time-span of):            E52 Time-Span</a:t>
            </a:r>
            <a:endParaRPr lang="en-GB" smtClean="0"/>
          </a:p>
          <a:p>
            <a:pPr marL="0" indent="0" eaLnBrk="1" hangingPunct="1">
              <a:lnSpc>
                <a:spcPct val="83000"/>
              </a:lnSpc>
            </a:pPr>
            <a:r>
              <a:rPr lang="en-GB" smtClean="0"/>
              <a:t>E4 Period</a:t>
            </a:r>
          </a:p>
          <a:p>
            <a:pPr lvl="1" eaLnBrk="1" hangingPunct="1">
              <a:lnSpc>
                <a:spcPct val="83000"/>
              </a:lnSpc>
            </a:pPr>
            <a:r>
              <a:rPr lang="en-GB" smtClean="0"/>
              <a:t> Properties:</a:t>
            </a:r>
            <a:r>
              <a:rPr lang="en-US" smtClean="0"/>
              <a:t> P7 took place at (witnessed):                       E53 Place</a:t>
            </a:r>
          </a:p>
          <a:p>
            <a:pPr lvl="2" eaLnBrk="1" hangingPunct="1">
              <a:lnSpc>
                <a:spcPct val="83000"/>
              </a:lnSpc>
            </a:pPr>
            <a:r>
              <a:rPr lang="en-US" b="1" smtClean="0"/>
              <a:t> 		     P9 consists of (forms part of):                     E4 Period</a:t>
            </a:r>
          </a:p>
          <a:p>
            <a:pPr lvl="2" eaLnBrk="1" hangingPunct="1">
              <a:lnSpc>
                <a:spcPct val="83000"/>
              </a:lnSpc>
            </a:pPr>
            <a:r>
              <a:rPr lang="en-US" b="1" smtClean="0"/>
              <a:t> 		     P10 falls within (contains):                           E4 Period </a:t>
            </a:r>
          </a:p>
          <a:p>
            <a:pPr marL="0" indent="0" eaLnBrk="1" hangingPunct="1">
              <a:lnSpc>
                <a:spcPct val="83000"/>
              </a:lnSpc>
            </a:pPr>
            <a:r>
              <a:rPr lang="en-US" smtClean="0"/>
              <a:t>E5 Event</a:t>
            </a:r>
          </a:p>
          <a:p>
            <a:pPr lvl="1" eaLnBrk="1" hangingPunct="1">
              <a:lnSpc>
                <a:spcPct val="83000"/>
              </a:lnSpc>
            </a:pPr>
            <a:r>
              <a:rPr lang="en-US" smtClean="0"/>
              <a:t> </a:t>
            </a:r>
            <a:r>
              <a:rPr lang="en-GB" smtClean="0"/>
              <a:t> Properties:</a:t>
            </a:r>
            <a:r>
              <a:rPr lang="en-US" smtClean="0"/>
              <a:t> </a:t>
            </a:r>
          </a:p>
          <a:p>
            <a:pPr lvl="1" eaLnBrk="1" hangingPunct="1">
              <a:lnSpc>
                <a:spcPct val="83000"/>
              </a:lnSpc>
            </a:pPr>
            <a:r>
              <a:rPr lang="en-US" smtClean="0"/>
              <a:t>		      P12 occurred in the presence of (was present at): E77 Persistent Item 		     P11 had participant (participated in):          E39 Actor</a:t>
            </a:r>
          </a:p>
          <a:p>
            <a:pPr lvl="1" eaLnBrk="1" hangingPunct="1">
              <a:lnSpc>
                <a:spcPct val="83000"/>
              </a:lnSpc>
            </a:pPr>
            <a:r>
              <a:rPr lang="en-US" smtClean="0"/>
              <a:t>		       	</a:t>
            </a:r>
          </a:p>
          <a:p>
            <a:pPr marL="0" indent="0" eaLnBrk="1" hangingPunct="1">
              <a:lnSpc>
                <a:spcPct val="83000"/>
              </a:lnSpc>
            </a:pPr>
            <a:r>
              <a:rPr lang="en-GB" smtClean="0"/>
              <a:t>E7 Activity</a:t>
            </a:r>
          </a:p>
          <a:p>
            <a:pPr lvl="1" eaLnBrk="1" hangingPunct="1">
              <a:lnSpc>
                <a:spcPct val="83000"/>
              </a:lnSpc>
            </a:pPr>
            <a:r>
              <a:rPr lang="en-GB" smtClean="0"/>
              <a:t> Properties: P14 </a:t>
            </a:r>
            <a:r>
              <a:rPr lang="en-US" smtClean="0"/>
              <a:t>carried out by (performed):                      E39 Actor</a:t>
            </a:r>
          </a:p>
          <a:p>
            <a:pPr lvl="2" eaLnBrk="1" hangingPunct="1">
              <a:lnSpc>
                <a:spcPct val="83000"/>
              </a:lnSpc>
            </a:pPr>
            <a:r>
              <a:rPr lang="en-US" b="1" smtClean="0"/>
              <a:t>		     P20 had specific purpose (was purpose of): E7 Activity</a:t>
            </a:r>
          </a:p>
          <a:p>
            <a:pPr lvl="2" eaLnBrk="1" hangingPunct="1">
              <a:lnSpc>
                <a:spcPct val="83000"/>
              </a:lnSpc>
            </a:pPr>
            <a:r>
              <a:rPr lang="en-US" b="1" smtClean="0"/>
              <a:t> 		     P21 had general purpose (was purpose of):  E55 Type</a:t>
            </a:r>
            <a:endParaRPr lang="en-GB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092752" y="6428358"/>
            <a:ext cx="871736" cy="313010"/>
          </a:xfrm>
        </p:spPr>
        <p:txBody>
          <a:bodyPr/>
          <a:lstStyle/>
          <a:p>
            <a:pPr>
              <a:defRPr/>
            </a:pPr>
            <a:fld id="{243C1E85-C302-47DE-905B-BFA6BAB017A1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410575" cy="5257800"/>
          </a:xfrm>
        </p:spPr>
        <p:txBody>
          <a:bodyPr lIns="92075" tIns="46038" rIns="92075" bIns="46038">
            <a:normAutofit fontScale="77500" lnSpcReduction="20000"/>
          </a:bodyPr>
          <a:lstStyle/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GB" sz="2400" smtClean="0"/>
              <a:t> </a:t>
            </a:r>
            <a:r>
              <a:rPr lang="en-GB" smtClean="0">
                <a:solidFill>
                  <a:schemeClr val="accent1"/>
                </a:solidFill>
              </a:rPr>
              <a:t>Identification</a:t>
            </a:r>
            <a:r>
              <a:rPr lang="en-GB" smtClean="0"/>
              <a:t> of real world items by real world names.</a:t>
            </a:r>
          </a:p>
          <a:p>
            <a:pPr marL="0" indent="0" algn="just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GB" smtClean="0">
                <a:solidFill>
                  <a:schemeClr val="accent1"/>
                </a:solidFill>
              </a:rPr>
              <a:t> Classification</a:t>
            </a:r>
            <a:r>
              <a:rPr lang="en-GB" smtClean="0"/>
              <a:t> of real world items. </a:t>
            </a:r>
            <a:endParaRPr lang="en-GB" smtClean="0">
              <a:solidFill>
                <a:schemeClr val="accent1"/>
              </a:solidFill>
            </a:endParaRPr>
          </a:p>
          <a:p>
            <a:pPr marL="0" indent="0" algn="just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GB" smtClean="0"/>
              <a:t> </a:t>
            </a:r>
            <a:r>
              <a:rPr lang="en-GB" smtClean="0">
                <a:solidFill>
                  <a:schemeClr val="accent1"/>
                </a:solidFill>
              </a:rPr>
              <a:t>Part</a:t>
            </a:r>
            <a:r>
              <a:rPr lang="en-US" smtClean="0">
                <a:solidFill>
                  <a:schemeClr val="accent1"/>
                </a:solidFill>
              </a:rPr>
              <a:t> </a:t>
            </a:r>
            <a:r>
              <a:rPr lang="en-GB" smtClean="0">
                <a:solidFill>
                  <a:schemeClr val="accent1"/>
                </a:solidFill>
              </a:rPr>
              <a:t>decomposition </a:t>
            </a:r>
            <a:r>
              <a:rPr lang="en-GB" smtClean="0"/>
              <a:t>and structural properties</a:t>
            </a:r>
            <a:r>
              <a:rPr lang="en-GB" smtClean="0">
                <a:solidFill>
                  <a:schemeClr val="accent1"/>
                </a:solidFill>
              </a:rPr>
              <a:t> </a:t>
            </a:r>
            <a:r>
              <a:rPr lang="en-GB" smtClean="0"/>
              <a:t>of  Conceptual </a:t>
            </a:r>
            <a:r>
              <a:rPr lang="en-US" smtClean="0"/>
              <a:t>and</a:t>
            </a:r>
            <a:r>
              <a:rPr lang="en-GB" smtClean="0"/>
              <a:t> 	      Physical Objects, Periods, Actors, Places and Times.</a:t>
            </a:r>
          </a:p>
          <a:p>
            <a:pPr marL="0" indent="0" algn="just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GB" smtClean="0">
                <a:solidFill>
                  <a:schemeClr val="accent1"/>
                </a:solidFill>
              </a:rPr>
              <a:t> Participation</a:t>
            </a:r>
            <a:r>
              <a:rPr lang="en-GB" smtClean="0"/>
              <a:t> of persistent items in temporal entities.</a:t>
            </a:r>
          </a:p>
          <a:p>
            <a:pPr lvl="1" algn="just" eaLnBrk="1" hangingPunct="1">
              <a:lnSpc>
                <a:spcPct val="120000"/>
              </a:lnSpc>
              <a:spcBef>
                <a:spcPct val="50000"/>
              </a:spcBef>
              <a:buClr>
                <a:schemeClr val="bg2"/>
              </a:buClr>
            </a:pPr>
            <a:r>
              <a:rPr lang="en-GB" smtClean="0"/>
              <a:t> creates a notion of history: “world-lines” meeting in space-time</a:t>
            </a:r>
          </a:p>
          <a:p>
            <a:pPr marL="0" indent="0" algn="just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GB" smtClean="0"/>
              <a:t> </a:t>
            </a:r>
            <a:r>
              <a:rPr lang="en-GB" smtClean="0">
                <a:solidFill>
                  <a:schemeClr val="accent1"/>
                </a:solidFill>
              </a:rPr>
              <a:t>Location </a:t>
            </a:r>
            <a:r>
              <a:rPr lang="en-GB" smtClean="0"/>
              <a:t>of periods in space-time and physical objects in space.</a:t>
            </a:r>
            <a:endParaRPr lang="en-GB" smtClean="0">
              <a:solidFill>
                <a:schemeClr val="accent1"/>
              </a:solidFill>
            </a:endParaRPr>
          </a:p>
          <a:p>
            <a:pPr marL="0" indent="0" algn="just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GB" smtClean="0"/>
              <a:t> </a:t>
            </a:r>
            <a:r>
              <a:rPr lang="en-GB" smtClean="0">
                <a:solidFill>
                  <a:schemeClr val="accent1"/>
                </a:solidFill>
              </a:rPr>
              <a:t>Influence </a:t>
            </a:r>
            <a:r>
              <a:rPr lang="en-GB" smtClean="0"/>
              <a:t>of objects on activities and products and vice-versa.</a:t>
            </a:r>
          </a:p>
          <a:p>
            <a:pPr marL="0" indent="0" algn="just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GB" smtClean="0">
                <a:solidFill>
                  <a:schemeClr val="accent1"/>
                </a:solidFill>
              </a:rPr>
              <a:t> Reference </a:t>
            </a:r>
            <a:r>
              <a:rPr lang="en-GB" smtClean="0"/>
              <a:t>of information objects to any real-world item.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1" y="-27384"/>
            <a:ext cx="8435280" cy="760512"/>
          </a:xfrm>
        </p:spPr>
        <p:txBody>
          <a:bodyPr lIns="92075" tIns="46038" rIns="92075" bIns="46038" anchor="b">
            <a:normAutofit/>
          </a:bodyPr>
          <a:lstStyle/>
          <a:p>
            <a:pPr algn="l" eaLnBrk="1" hangingPunct="1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General types of relations in</a:t>
            </a: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CIDOC CRM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37ED4-AC74-4991-A8A0-832BF275291C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024" y="188913"/>
            <a:ext cx="8316416" cy="1079847"/>
          </a:xfrm>
        </p:spPr>
        <p:txBody>
          <a:bodyPr>
            <a:noAutofit/>
          </a:bodyPr>
          <a:lstStyle/>
          <a:p>
            <a:pPr eaLnBrk="1" hangingPunct="1">
              <a:buClr>
                <a:srgbClr val="D8AF00"/>
              </a:buClr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Creating a knowledge network over a digital library of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historical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document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44675"/>
            <a:ext cx="7986713" cy="3889375"/>
          </a:xfrm>
        </p:spPr>
        <p:txBody>
          <a:bodyPr>
            <a:normAutofit/>
          </a:bodyPr>
          <a:lstStyle/>
          <a:p>
            <a:pPr marL="282575" indent="-282575" defTabSz="903288" eaLnBrk="1" hangingPunct="1">
              <a:lnSpc>
                <a:spcPct val="90000"/>
              </a:lnSpc>
              <a:buNone/>
            </a:pPr>
            <a:r>
              <a:rPr lang="en-US" sz="2800" dirty="0" smtClean="0"/>
              <a:t>“</a:t>
            </a:r>
            <a:r>
              <a:rPr lang="el-GR" dirty="0" err="1" smtClean="0"/>
              <a:t>Turkish</a:t>
            </a:r>
            <a:r>
              <a:rPr lang="el-GR" dirty="0" smtClean="0"/>
              <a:t> </a:t>
            </a:r>
            <a:r>
              <a:rPr lang="el-GR" dirty="0" err="1" smtClean="0"/>
              <a:t>Archive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Chania</a:t>
            </a:r>
            <a:r>
              <a:rPr lang="en-US" dirty="0" smtClean="0"/>
              <a:t>” project</a:t>
            </a:r>
            <a:endParaRPr lang="en-US" b="1" dirty="0" smtClean="0"/>
          </a:p>
          <a:p>
            <a:pPr marL="282575" indent="-282575" defTabSz="903288" eaLnBrk="1" hangingPunct="1">
              <a:lnSpc>
                <a:spcPct val="90000"/>
              </a:lnSpc>
            </a:pPr>
            <a:r>
              <a:rPr lang="en-US" dirty="0" smtClean="0"/>
              <a:t>A system for </a:t>
            </a:r>
            <a:r>
              <a:rPr lang="el-GR" dirty="0" err="1" smtClean="0"/>
              <a:t>classification</a:t>
            </a:r>
            <a:r>
              <a:rPr lang="el-GR" dirty="0" smtClean="0"/>
              <a:t>, </a:t>
            </a:r>
            <a:r>
              <a:rPr lang="el-GR" dirty="0" err="1" smtClean="0"/>
              <a:t>documentation</a:t>
            </a:r>
            <a:r>
              <a:rPr lang="el-GR" dirty="0" smtClean="0"/>
              <a:t> </a:t>
            </a:r>
            <a:r>
              <a:rPr lang="el-GR" dirty="0" err="1" smtClean="0"/>
              <a:t>and</a:t>
            </a:r>
            <a:r>
              <a:rPr lang="el-GR" dirty="0" smtClean="0"/>
              <a:t> </a:t>
            </a:r>
            <a:r>
              <a:rPr lang="el-GR" dirty="0" err="1" smtClean="0"/>
              <a:t>microphotography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the</a:t>
            </a:r>
            <a:r>
              <a:rPr lang="el-GR" dirty="0" smtClean="0"/>
              <a:t> </a:t>
            </a:r>
            <a:r>
              <a:rPr lang="el-GR" dirty="0" err="1" smtClean="0"/>
              <a:t>Turkish</a:t>
            </a:r>
            <a:r>
              <a:rPr lang="el-GR" dirty="0" smtClean="0"/>
              <a:t> </a:t>
            </a:r>
            <a:r>
              <a:rPr lang="el-GR" dirty="0" err="1" smtClean="0"/>
              <a:t>Archive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Chania</a:t>
            </a:r>
            <a:endParaRPr lang="el-GR" sz="2400" b="1" dirty="0" smtClean="0"/>
          </a:p>
          <a:p>
            <a:pPr marL="282575" indent="-282575" defTabSz="903288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marL="282575" indent="-282575" defTabSz="903288" eaLnBrk="1" hangingPunct="1">
              <a:lnSpc>
                <a:spcPct val="90000"/>
              </a:lnSpc>
              <a:buNone/>
            </a:pPr>
            <a:r>
              <a:rPr lang="en-US" dirty="0" smtClean="0"/>
              <a:t>“</a:t>
            </a:r>
            <a:r>
              <a:rPr lang="el-GR" dirty="0" smtClean="0"/>
              <a:t>ARCHON</a:t>
            </a:r>
            <a:r>
              <a:rPr lang="en-US" dirty="0" smtClean="0"/>
              <a:t>” project</a:t>
            </a:r>
            <a:endParaRPr lang="el-GR" b="1" dirty="0" smtClean="0"/>
          </a:p>
          <a:p>
            <a:pPr marL="282575" indent="-282575" defTabSz="903288" eaLnBrk="1" hangingPunct="1">
              <a:lnSpc>
                <a:spcPct val="90000"/>
              </a:lnSpc>
            </a:pPr>
            <a:r>
              <a:rPr lang="el-GR" dirty="0" smtClean="0"/>
              <a:t>A </a:t>
            </a:r>
            <a:r>
              <a:rPr lang="el-GR" dirty="0" err="1" smtClean="0"/>
              <a:t>multimedia</a:t>
            </a:r>
            <a:r>
              <a:rPr lang="el-GR" dirty="0" smtClean="0"/>
              <a:t> </a:t>
            </a:r>
            <a:r>
              <a:rPr lang="el-GR" dirty="0" err="1" smtClean="0"/>
              <a:t>system</a:t>
            </a:r>
            <a:r>
              <a:rPr lang="el-GR" dirty="0" smtClean="0"/>
              <a:t> </a:t>
            </a:r>
            <a:r>
              <a:rPr lang="el-GR" dirty="0" err="1" smtClean="0"/>
              <a:t>for</a:t>
            </a:r>
            <a:r>
              <a:rPr lang="el-GR" dirty="0" smtClean="0"/>
              <a:t> </a:t>
            </a:r>
            <a:r>
              <a:rPr lang="el-GR" dirty="0" err="1" smtClean="0"/>
              <a:t>archival</a:t>
            </a:r>
            <a:r>
              <a:rPr lang="el-GR" dirty="0" smtClean="0"/>
              <a:t>, </a:t>
            </a:r>
            <a:r>
              <a:rPr lang="el-GR" dirty="0" err="1" smtClean="0"/>
              <a:t>annotation</a:t>
            </a:r>
            <a:r>
              <a:rPr lang="el-GR" dirty="0" smtClean="0"/>
              <a:t> </a:t>
            </a:r>
            <a:r>
              <a:rPr lang="el-GR" dirty="0" err="1" smtClean="0"/>
              <a:t>and</a:t>
            </a:r>
            <a:r>
              <a:rPr lang="el-GR" dirty="0" smtClean="0"/>
              <a:t> </a:t>
            </a:r>
            <a:r>
              <a:rPr lang="el-GR" dirty="0" err="1" smtClean="0"/>
              <a:t>retrieval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the</a:t>
            </a:r>
            <a:r>
              <a:rPr lang="el-GR" dirty="0" smtClean="0"/>
              <a:t> </a:t>
            </a:r>
            <a:r>
              <a:rPr lang="el-GR" dirty="0" err="1" smtClean="0"/>
              <a:t>historical</a:t>
            </a:r>
            <a:r>
              <a:rPr lang="el-GR" dirty="0" smtClean="0"/>
              <a:t> </a:t>
            </a:r>
            <a:r>
              <a:rPr lang="el-GR" dirty="0" err="1" smtClean="0"/>
              <a:t>archives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the</a:t>
            </a:r>
            <a:r>
              <a:rPr lang="el-GR" dirty="0" smtClean="0"/>
              <a:t> </a:t>
            </a:r>
            <a:r>
              <a:rPr lang="el-GR" dirty="0" err="1" smtClean="0"/>
              <a:t>Vikelaia</a:t>
            </a:r>
            <a:r>
              <a:rPr lang="el-GR" dirty="0" smtClean="0"/>
              <a:t> </a:t>
            </a:r>
            <a:r>
              <a:rPr lang="el-GR" dirty="0" err="1" smtClean="0"/>
              <a:t>Municipal</a:t>
            </a:r>
            <a:r>
              <a:rPr lang="el-GR" dirty="0" smtClean="0"/>
              <a:t> </a:t>
            </a:r>
            <a:r>
              <a:rPr lang="el-GR" dirty="0" err="1" smtClean="0"/>
              <a:t>Library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Heraklion</a:t>
            </a:r>
            <a:endParaRPr lang="en-US" sz="2400" b="1" dirty="0" smtClean="0"/>
          </a:p>
          <a:p>
            <a:pPr marL="793750" lvl="1" indent="-320675" defTabSz="903288" eaLnBrk="1" hangingPunct="1">
              <a:lnSpc>
                <a:spcPct val="90000"/>
              </a:lnSpc>
            </a:pPr>
            <a:r>
              <a:rPr lang="el-GR" dirty="0" err="1" smtClean="0"/>
              <a:t>Turkish</a:t>
            </a:r>
            <a:r>
              <a:rPr lang="el-GR" dirty="0" smtClean="0"/>
              <a:t> </a:t>
            </a:r>
            <a:r>
              <a:rPr lang="el-GR" dirty="0" err="1" smtClean="0"/>
              <a:t>Archive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Heraklion</a:t>
            </a:r>
            <a:endParaRPr lang="el-GR" dirty="0" smtClean="0"/>
          </a:p>
          <a:p>
            <a:pPr marL="793750" lvl="1" indent="-320675" defTabSz="903288" eaLnBrk="1" hangingPunct="1">
              <a:lnSpc>
                <a:spcPct val="90000"/>
              </a:lnSpc>
            </a:pPr>
            <a:r>
              <a:rPr lang="el-GR" dirty="0" err="1" smtClean="0"/>
              <a:t>Municipal</a:t>
            </a:r>
            <a:r>
              <a:rPr lang="el-GR" dirty="0" smtClean="0"/>
              <a:t> </a:t>
            </a:r>
            <a:r>
              <a:rPr lang="el-GR" dirty="0" err="1" smtClean="0"/>
              <a:t>Archive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Heraklion</a:t>
            </a:r>
            <a:endParaRPr lang="el-GR" dirty="0" smtClean="0"/>
          </a:p>
          <a:p>
            <a:pPr marL="793750" lvl="1" indent="-320675" defTabSz="903288" eaLnBrk="1" hangingPunct="1">
              <a:lnSpc>
                <a:spcPct val="90000"/>
              </a:lnSpc>
            </a:pPr>
            <a:r>
              <a:rPr lang="el-GR" dirty="0" err="1" smtClean="0"/>
              <a:t>Venetian</a:t>
            </a:r>
            <a:r>
              <a:rPr lang="el-GR" dirty="0" smtClean="0"/>
              <a:t> </a:t>
            </a:r>
            <a:r>
              <a:rPr lang="el-GR" dirty="0" err="1" smtClean="0"/>
              <a:t>Archive</a:t>
            </a:r>
            <a:endParaRPr lang="en-US" dirty="0" smtClean="0"/>
          </a:p>
          <a:p>
            <a:pPr marL="282575" indent="-282575" defTabSz="903288" eaLnBrk="1" hangingPunct="1">
              <a:lnSpc>
                <a:spcPct val="90000"/>
              </a:lnSpc>
              <a:buClr>
                <a:srgbClr val="D8AF00"/>
              </a:buClr>
              <a:buNone/>
            </a:pPr>
            <a:r>
              <a:rPr lang="en-US" sz="1800" b="1" dirty="0" smtClean="0"/>
              <a:t>   </a:t>
            </a:r>
          </a:p>
          <a:p>
            <a:pPr marL="282575" indent="-282575" defTabSz="903288" eaLnBrk="1" hangingPunct="1">
              <a:lnSpc>
                <a:spcPct val="90000"/>
              </a:lnSpc>
              <a:buClr>
                <a:srgbClr val="D8AF00"/>
              </a:buClr>
              <a:buNone/>
            </a:pPr>
            <a:r>
              <a:rPr lang="en-US" sz="1400" i="1" dirty="0" smtClean="0"/>
              <a:t>Centre for Cultural Informatics, ICS-FORTH</a:t>
            </a:r>
          </a:p>
          <a:p>
            <a:pPr marL="282575" indent="-282575" defTabSz="903288" eaLnBrk="1" hangingPunct="1">
              <a:lnSpc>
                <a:spcPct val="90000"/>
              </a:lnSpc>
              <a:buClr>
                <a:srgbClr val="D8AF00"/>
              </a:buClr>
            </a:pPr>
            <a:endParaRPr lang="el-GR" sz="16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732712" y="6356351"/>
            <a:ext cx="871736" cy="313010"/>
          </a:xfrm>
        </p:spPr>
        <p:txBody>
          <a:bodyPr/>
          <a:lstStyle/>
          <a:p>
            <a:pPr>
              <a:defRPr/>
            </a:pPr>
            <a:fld id="{7779C1FC-A85D-4DC7-82B2-11DC5E252DEA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457200" y="1230313"/>
          <a:ext cx="3916363" cy="4816475"/>
        </p:xfrm>
        <a:graphic>
          <a:graphicData uri="http://schemas.openxmlformats.org/presentationml/2006/ole">
            <p:oleObj spid="_x0000_s3074" name="Clip" r:id="rId4" imgW="41752381" imgH="47238095" progId="">
              <p:embed/>
            </p:oleObj>
          </a:graphicData>
        </a:graphic>
      </p:graphicFrame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395288" y="317500"/>
            <a:ext cx="695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903288" eaLnBrk="0" hangingPunct="0">
              <a:lnSpc>
                <a:spcPct val="100000"/>
              </a:lnSpc>
              <a:buClrTx/>
              <a:buSzTx/>
              <a:buFontTx/>
              <a:buNone/>
              <a:tabLst>
                <a:tab pos="2174875" algn="l"/>
              </a:tabLst>
            </a:pPr>
            <a:r>
              <a:rPr lang="el-GR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Digitized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l-GR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document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: </a:t>
            </a:r>
            <a:r>
              <a:rPr lang="el-GR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an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l-GR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example</a:t>
            </a:r>
            <a:endParaRPr lang="el-GR" sz="28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054475" y="3113088"/>
            <a:ext cx="698500" cy="611187"/>
          </a:xfrm>
          <a:prstGeom prst="rect">
            <a:avLst/>
          </a:prstGeom>
          <a:noFill/>
          <a:ln w="38100">
            <a:solidFill>
              <a:srgbClr val="4CAE4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l-GR" sz="1400" b="1">
              <a:latin typeface="Arial Greek" pitchFamily="34" charset="0"/>
            </a:endParaRP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4752975" y="3435350"/>
            <a:ext cx="825500" cy="923925"/>
          </a:xfrm>
          <a:prstGeom prst="line">
            <a:avLst/>
          </a:prstGeom>
          <a:noFill/>
          <a:ln w="28575">
            <a:solidFill>
              <a:srgbClr val="4CAE4C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5553075" y="3382963"/>
            <a:ext cx="3373438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defTabSz="903288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endParaRPr lang="el-GR" sz="1800">
              <a:latin typeface="Arial" charset="0"/>
            </a:endParaRPr>
          </a:p>
          <a:p>
            <a:pPr defTabSz="903288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l-GR" sz="2000">
                <a:latin typeface="Calibri" pitchFamily="34" charset="0"/>
              </a:rPr>
              <a:t>Translations of Turkish Historical Documents</a:t>
            </a:r>
          </a:p>
          <a:p>
            <a:pPr defTabSz="903288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l-GR" sz="2000">
                <a:latin typeface="Calibri" pitchFamily="34" charset="0"/>
              </a:rPr>
              <a:t>N. Stavrinidis</a:t>
            </a:r>
          </a:p>
          <a:p>
            <a:pPr defTabSz="903288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l-GR" sz="2000">
                <a:latin typeface="Calibri" pitchFamily="34" charset="0"/>
              </a:rPr>
              <a:t>Volume Α’, Translation 499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4662488" y="2492375"/>
            <a:ext cx="877887" cy="48895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2860675" y="2871788"/>
            <a:ext cx="1771650" cy="1217612"/>
          </a:xfrm>
          <a:prstGeom prst="rect">
            <a:avLst/>
          </a:prstGeom>
          <a:noFill/>
          <a:ln w="38100">
            <a:solidFill>
              <a:srgbClr val="FF5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l-G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5553075" y="1389063"/>
            <a:ext cx="3495675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defTabSz="903288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endParaRPr lang="el-GR" sz="1800">
              <a:solidFill>
                <a:schemeClr val="tx1"/>
              </a:solidFill>
              <a:latin typeface="Arial" charset="0"/>
            </a:endParaRPr>
          </a:p>
          <a:p>
            <a:pPr defTabSz="903288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l-GR" sz="2000">
                <a:latin typeface="Calibri" pitchFamily="34" charset="0"/>
              </a:rPr>
              <a:t>Turkish Archive of Heraklion</a:t>
            </a:r>
          </a:p>
          <a:p>
            <a:pPr defTabSz="903288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l-GR" sz="2000">
                <a:latin typeface="Calibri" pitchFamily="34" charset="0"/>
              </a:rPr>
              <a:t>Α’ Sacred Judicatory Statute Books</a:t>
            </a:r>
          </a:p>
          <a:p>
            <a:pPr defTabSz="903288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l-GR" sz="2000">
                <a:latin typeface="Calibri" pitchFamily="34" charset="0"/>
              </a:rPr>
              <a:t>Statute Book 3, pages 106-107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524328" y="6356350"/>
            <a:ext cx="1231776" cy="501650"/>
          </a:xfrm>
        </p:spPr>
        <p:txBody>
          <a:bodyPr/>
          <a:lstStyle/>
          <a:p>
            <a:pPr>
              <a:defRPr/>
            </a:pPr>
            <a:fld id="{C1D17586-0B9B-40B5-B2AF-F0E89373672F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0"/>
          <p:cNvGraphicFramePr>
            <a:graphicFrameLocks noChangeAspect="1"/>
          </p:cNvGraphicFramePr>
          <p:nvPr>
            <p:ph type="clipArt" sz="half" idx="4294967295"/>
          </p:nvPr>
        </p:nvGraphicFramePr>
        <p:xfrm>
          <a:off x="84138" y="1052513"/>
          <a:ext cx="4343400" cy="3335337"/>
        </p:xfrm>
        <a:graphic>
          <a:graphicData uri="http://schemas.openxmlformats.org/presentationml/2006/ole">
            <p:oleObj spid="_x0000_s4098" name="Clip" r:id="rId4" imgW="4761905" imgH="3657143" progId="">
              <p:embed/>
            </p:oleObj>
          </a:graphicData>
        </a:graphic>
      </p:graphicFrame>
      <p:sp>
        <p:nvSpPr>
          <p:cNvPr id="20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9992" y="1066800"/>
            <a:ext cx="4689475" cy="5235575"/>
          </a:xfrm>
        </p:spPr>
        <p:txBody>
          <a:bodyPr lIns="91440" tIns="45720" rIns="91440" bIns="45720">
            <a:normAutofit fontScale="77500" lnSpcReduction="20000"/>
          </a:bodyPr>
          <a:lstStyle/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l-GR" dirty="0" smtClean="0"/>
              <a:t>Publisher: Ιεροδικείο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l-GR" dirty="0" err="1" smtClean="0"/>
              <a:t>Place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publishing</a:t>
            </a:r>
            <a:r>
              <a:rPr lang="el-GR" dirty="0" smtClean="0"/>
              <a:t> : Χάνδακας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l-GR" dirty="0" err="1" smtClean="0"/>
              <a:t>Date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publishing</a:t>
            </a:r>
            <a:r>
              <a:rPr lang="el-GR" dirty="0" smtClean="0"/>
              <a:t>: 29 </a:t>
            </a:r>
            <a:r>
              <a:rPr lang="en-US" dirty="0" err="1" smtClean="0"/>
              <a:t>Recep</a:t>
            </a:r>
            <a:r>
              <a:rPr lang="el-GR" dirty="0" smtClean="0"/>
              <a:t> 1082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l-GR" dirty="0" smtClean="0"/>
              <a:t>                                      </a:t>
            </a:r>
            <a:r>
              <a:rPr lang="en-US" dirty="0" smtClean="0"/>
              <a:t>	    </a:t>
            </a:r>
            <a:r>
              <a:rPr lang="el-GR" dirty="0" smtClean="0"/>
              <a:t>1 Δεκ. 1671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l-GR" dirty="0" err="1" smtClean="0"/>
              <a:t>has</a:t>
            </a:r>
            <a:r>
              <a:rPr lang="el-GR" dirty="0" smtClean="0"/>
              <a:t> </a:t>
            </a:r>
            <a:r>
              <a:rPr lang="el-GR" dirty="0" err="1" smtClean="0"/>
              <a:t>translation</a:t>
            </a:r>
            <a:r>
              <a:rPr lang="el-GR" dirty="0" smtClean="0"/>
              <a:t>: Μετάφραση 499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l-GR" dirty="0" err="1" smtClean="0"/>
              <a:t>kept</a:t>
            </a:r>
            <a:r>
              <a:rPr lang="el-GR" dirty="0" smtClean="0"/>
              <a:t> </a:t>
            </a:r>
            <a:r>
              <a:rPr lang="el-GR" dirty="0" err="1" smtClean="0"/>
              <a:t>in</a:t>
            </a:r>
            <a:r>
              <a:rPr lang="el-GR" dirty="0" smtClean="0"/>
              <a:t>: ΚΑ 1.1 ΑΑ 3-106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l-GR" dirty="0" err="1" smtClean="0"/>
              <a:t>refers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activity</a:t>
            </a:r>
            <a:r>
              <a:rPr lang="el-GR" dirty="0" smtClean="0"/>
              <a:t>: Ανανέωση γάμου</a:t>
            </a:r>
            <a:endParaRPr lang="en-US" dirty="0" smtClean="0"/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 dirty="0" smtClean="0"/>
              <a:t>	</a:t>
            </a:r>
            <a:r>
              <a:rPr lang="el-GR" dirty="0" err="1" smtClean="0"/>
              <a:t>refers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object</a:t>
            </a:r>
            <a:r>
              <a:rPr lang="el-GR" dirty="0" smtClean="0"/>
              <a:t>: Δωρεά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Tx/>
              <a:buNone/>
            </a:pPr>
            <a:r>
              <a:rPr lang="el-GR" dirty="0" smtClean="0"/>
              <a:t>              	γαμήλια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Tx/>
              <a:buNone/>
            </a:pPr>
            <a:r>
              <a:rPr lang="el-GR" dirty="0" smtClean="0"/>
              <a:t>              	μη προκαταβαλλόμενη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Tx/>
              <a:buNone/>
            </a:pPr>
            <a:r>
              <a:rPr lang="el-GR" dirty="0" smtClean="0"/>
              <a:t>              	2000 άσπρα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Tx/>
              <a:buNone/>
            </a:pPr>
            <a:r>
              <a:rPr lang="el-GR" dirty="0" err="1" smtClean="0"/>
              <a:t>took</a:t>
            </a:r>
            <a:r>
              <a:rPr lang="el-GR" dirty="0" smtClean="0"/>
              <a:t> </a:t>
            </a:r>
            <a:r>
              <a:rPr lang="el-GR" dirty="0" err="1" smtClean="0"/>
              <a:t>place</a:t>
            </a:r>
            <a:r>
              <a:rPr lang="el-GR" dirty="0" smtClean="0"/>
              <a:t> </a:t>
            </a:r>
            <a:r>
              <a:rPr lang="el-GR" dirty="0" err="1" smtClean="0"/>
              <a:t>at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Χάνδακας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Tx/>
              <a:buNone/>
            </a:pPr>
            <a:r>
              <a:rPr lang="el-GR" dirty="0" err="1" smtClean="0"/>
              <a:t>invokes</a:t>
            </a:r>
            <a:r>
              <a:rPr lang="el-GR" dirty="0" smtClean="0"/>
              <a:t>: </a:t>
            </a:r>
            <a:r>
              <a:rPr lang="el-GR" dirty="0" err="1" smtClean="0"/>
              <a:t>Ιμπραχίμ</a:t>
            </a:r>
            <a:r>
              <a:rPr lang="el-GR" dirty="0" smtClean="0"/>
              <a:t> </a:t>
            </a:r>
            <a:r>
              <a:rPr lang="el-GR" dirty="0" err="1" smtClean="0"/>
              <a:t>Μπεσέ</a:t>
            </a:r>
            <a:endParaRPr lang="el-GR" dirty="0" smtClean="0"/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Tx/>
              <a:buNone/>
            </a:pPr>
            <a:r>
              <a:rPr lang="el-GR" dirty="0" smtClean="0"/>
              <a:t>    </a:t>
            </a:r>
            <a:r>
              <a:rPr lang="en-US" dirty="0" smtClean="0"/>
              <a:t>           </a:t>
            </a:r>
            <a:r>
              <a:rPr lang="el-GR" dirty="0" smtClean="0"/>
              <a:t> </a:t>
            </a:r>
            <a:r>
              <a:rPr lang="en-US" dirty="0" smtClean="0"/>
              <a:t>	</a:t>
            </a:r>
            <a:r>
              <a:rPr lang="el-GR" dirty="0" smtClean="0"/>
              <a:t>Μουσταφά Μπέης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427985" y="764705"/>
            <a:ext cx="4716016" cy="5256584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l-G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4643438" y="3429000"/>
            <a:ext cx="4344987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3850" y="188913"/>
            <a:ext cx="6958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903288" eaLnBrk="0" hangingPunct="0">
              <a:lnSpc>
                <a:spcPct val="100000"/>
              </a:lnSpc>
              <a:buClrTx/>
              <a:buSzTx/>
              <a:buFontTx/>
              <a:buNone/>
              <a:tabLst>
                <a:tab pos="2174875" algn="l"/>
              </a:tabLst>
            </a:pPr>
            <a:r>
              <a:rPr lang="el-GR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Document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l-GR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description</a:t>
            </a:r>
            <a:endParaRPr lang="el-GR" sz="28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B4170-B2C1-4F6A-9D39-D1303200E9C4}" type="slidenum">
              <a:rPr lang="en-US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50825" y="303213"/>
            <a:ext cx="7491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903288" eaLnBrk="0" hangingPunct="0">
              <a:lnSpc>
                <a:spcPct val="100000"/>
              </a:lnSpc>
              <a:buClrTx/>
              <a:buSzTx/>
              <a:buFontTx/>
              <a:buNone/>
              <a:tabLst>
                <a:tab pos="2174875" algn="l"/>
              </a:tabLst>
            </a:pPr>
            <a:r>
              <a:rPr lang="el-GR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Archival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l-GR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catalogue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l-GR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entries</a:t>
            </a:r>
            <a:endParaRPr lang="el-GR" sz="28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76375" y="836613"/>
            <a:ext cx="5391150" cy="5219700"/>
            <a:chOff x="1068" y="624"/>
            <a:chExt cx="3396" cy="3288"/>
          </a:xfrm>
        </p:grpSpPr>
        <p:sp>
          <p:nvSpPr>
            <p:cNvPr id="69637" name="Rectangle 4"/>
            <p:cNvSpPr>
              <a:spLocks noChangeArrowheads="1"/>
            </p:cNvSpPr>
            <p:nvPr/>
          </p:nvSpPr>
          <p:spPr bwMode="auto">
            <a:xfrm>
              <a:off x="1092" y="1025"/>
              <a:ext cx="687" cy="19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Arial" charset="0"/>
                </a:rPr>
                <a:t>Item</a:t>
              </a:r>
            </a:p>
          </p:txBody>
        </p:sp>
        <p:sp>
          <p:nvSpPr>
            <p:cNvPr id="69638" name="Rectangle 5"/>
            <p:cNvSpPr>
              <a:spLocks noChangeArrowheads="1"/>
            </p:cNvSpPr>
            <p:nvPr/>
          </p:nvSpPr>
          <p:spPr bwMode="auto">
            <a:xfrm>
              <a:off x="1081" y="1784"/>
              <a:ext cx="715" cy="19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Arial" charset="0"/>
                </a:rPr>
                <a:t>Document</a:t>
              </a:r>
            </a:p>
          </p:txBody>
        </p:sp>
        <p:sp>
          <p:nvSpPr>
            <p:cNvPr id="69639" name="Rectangle 6"/>
            <p:cNvSpPr>
              <a:spLocks noChangeArrowheads="1"/>
            </p:cNvSpPr>
            <p:nvPr/>
          </p:nvSpPr>
          <p:spPr bwMode="auto">
            <a:xfrm>
              <a:off x="1068" y="2436"/>
              <a:ext cx="723" cy="19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Arial" charset="0"/>
                </a:rPr>
                <a:t>Entry</a:t>
              </a:r>
            </a:p>
          </p:txBody>
        </p:sp>
        <p:sp>
          <p:nvSpPr>
            <p:cNvPr id="69640" name="Line 7"/>
            <p:cNvSpPr>
              <a:spLocks noChangeShapeType="1"/>
            </p:cNvSpPr>
            <p:nvPr/>
          </p:nvSpPr>
          <p:spPr bwMode="auto">
            <a:xfrm flipV="1">
              <a:off x="1436" y="1201"/>
              <a:ext cx="2" cy="584"/>
            </a:xfrm>
            <a:prstGeom prst="line">
              <a:avLst/>
            </a:prstGeom>
            <a:noFill/>
            <a:ln w="38100" cmpd="dbl">
              <a:solidFill>
                <a:srgbClr val="00CC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41" name="Line 8"/>
            <p:cNvSpPr>
              <a:spLocks noChangeShapeType="1"/>
            </p:cNvSpPr>
            <p:nvPr/>
          </p:nvSpPr>
          <p:spPr bwMode="auto">
            <a:xfrm flipH="1" flipV="1">
              <a:off x="1432" y="1977"/>
              <a:ext cx="0" cy="448"/>
            </a:xfrm>
            <a:prstGeom prst="line">
              <a:avLst/>
            </a:prstGeom>
            <a:noFill/>
            <a:ln w="38100" cmpd="dbl">
              <a:solidFill>
                <a:srgbClr val="00CC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42" name="Rectangle 9"/>
            <p:cNvSpPr>
              <a:spLocks noChangeArrowheads="1"/>
            </p:cNvSpPr>
            <p:nvPr/>
          </p:nvSpPr>
          <p:spPr bwMode="auto">
            <a:xfrm>
              <a:off x="3888" y="1785"/>
              <a:ext cx="576" cy="19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Arial" charset="0"/>
                </a:rPr>
                <a:t>Place</a:t>
              </a:r>
            </a:p>
          </p:txBody>
        </p:sp>
        <p:sp>
          <p:nvSpPr>
            <p:cNvPr id="69643" name="Rectangle 10"/>
            <p:cNvSpPr>
              <a:spLocks noChangeArrowheads="1"/>
            </p:cNvSpPr>
            <p:nvPr/>
          </p:nvSpPr>
          <p:spPr bwMode="auto">
            <a:xfrm>
              <a:off x="3364" y="3720"/>
              <a:ext cx="1052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Arial" charset="0"/>
                </a:rPr>
                <a:t>Document Type</a:t>
              </a:r>
            </a:p>
          </p:txBody>
        </p:sp>
        <p:sp>
          <p:nvSpPr>
            <p:cNvPr id="69644" name="Rectangle 11"/>
            <p:cNvSpPr>
              <a:spLocks noChangeArrowheads="1"/>
            </p:cNvSpPr>
            <p:nvPr/>
          </p:nvSpPr>
          <p:spPr bwMode="auto">
            <a:xfrm>
              <a:off x="3557" y="3408"/>
              <a:ext cx="859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Arial" charset="0"/>
                </a:rPr>
                <a:t>Description</a:t>
              </a:r>
            </a:p>
          </p:txBody>
        </p:sp>
        <p:sp>
          <p:nvSpPr>
            <p:cNvPr id="69645" name="Rectangle 12"/>
            <p:cNvSpPr>
              <a:spLocks noChangeArrowheads="1"/>
            </p:cNvSpPr>
            <p:nvPr/>
          </p:nvSpPr>
          <p:spPr bwMode="auto">
            <a:xfrm>
              <a:off x="3888" y="2946"/>
              <a:ext cx="576" cy="19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Arial" charset="0"/>
                </a:rPr>
                <a:t>Actor</a:t>
              </a:r>
            </a:p>
          </p:txBody>
        </p:sp>
        <p:sp>
          <p:nvSpPr>
            <p:cNvPr id="69646" name="Rectangle 13"/>
            <p:cNvSpPr>
              <a:spLocks noChangeArrowheads="1"/>
            </p:cNvSpPr>
            <p:nvPr/>
          </p:nvSpPr>
          <p:spPr bwMode="auto">
            <a:xfrm>
              <a:off x="3411" y="624"/>
              <a:ext cx="1005" cy="19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Arial" charset="0"/>
                </a:rPr>
                <a:t>Archival Unit</a:t>
              </a:r>
            </a:p>
          </p:txBody>
        </p:sp>
        <p:sp>
          <p:nvSpPr>
            <p:cNvPr id="69647" name="Rectangle 14"/>
            <p:cNvSpPr>
              <a:spLocks noChangeArrowheads="1"/>
            </p:cNvSpPr>
            <p:nvPr/>
          </p:nvSpPr>
          <p:spPr bwMode="auto">
            <a:xfrm>
              <a:off x="3888" y="2559"/>
              <a:ext cx="576" cy="19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Arial" charset="0"/>
                </a:rPr>
                <a:t>Actor</a:t>
              </a:r>
            </a:p>
          </p:txBody>
        </p:sp>
        <p:sp>
          <p:nvSpPr>
            <p:cNvPr id="69648" name="Rectangle 15"/>
            <p:cNvSpPr>
              <a:spLocks noChangeArrowheads="1"/>
            </p:cNvSpPr>
            <p:nvPr/>
          </p:nvSpPr>
          <p:spPr bwMode="auto">
            <a:xfrm>
              <a:off x="3737" y="2172"/>
              <a:ext cx="727" cy="19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Arial" charset="0"/>
                </a:rPr>
                <a:t>Date</a:t>
              </a:r>
            </a:p>
          </p:txBody>
        </p:sp>
        <p:sp>
          <p:nvSpPr>
            <p:cNvPr id="69649" name="Rectangle 16"/>
            <p:cNvSpPr>
              <a:spLocks noChangeArrowheads="1"/>
            </p:cNvSpPr>
            <p:nvPr/>
          </p:nvSpPr>
          <p:spPr bwMode="auto">
            <a:xfrm>
              <a:off x="3728" y="1011"/>
              <a:ext cx="736" cy="19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Arial" charset="0"/>
                </a:rPr>
                <a:t>Translation</a:t>
              </a:r>
            </a:p>
          </p:txBody>
        </p:sp>
        <p:sp>
          <p:nvSpPr>
            <p:cNvPr id="69650" name="Rectangle 17"/>
            <p:cNvSpPr>
              <a:spLocks noChangeArrowheads="1"/>
            </p:cNvSpPr>
            <p:nvPr/>
          </p:nvSpPr>
          <p:spPr bwMode="auto">
            <a:xfrm>
              <a:off x="3517" y="1440"/>
              <a:ext cx="947" cy="19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Arial" charset="0"/>
                </a:rPr>
                <a:t>Transcription</a:t>
              </a:r>
            </a:p>
          </p:txBody>
        </p:sp>
        <p:cxnSp>
          <p:nvCxnSpPr>
            <p:cNvPr id="69651" name="AutoShape 18"/>
            <p:cNvCxnSpPr>
              <a:cxnSpLocks noChangeShapeType="1"/>
            </p:cNvCxnSpPr>
            <p:nvPr/>
          </p:nvCxnSpPr>
          <p:spPr bwMode="auto">
            <a:xfrm flipV="1">
              <a:off x="1776" y="720"/>
              <a:ext cx="1616" cy="116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cxnSp>
          <p:nvCxnSpPr>
            <p:cNvPr id="69652" name="AutoShape 19"/>
            <p:cNvCxnSpPr>
              <a:cxnSpLocks noChangeShapeType="1"/>
            </p:cNvCxnSpPr>
            <p:nvPr/>
          </p:nvCxnSpPr>
          <p:spPr bwMode="auto">
            <a:xfrm flipV="1">
              <a:off x="1776" y="1107"/>
              <a:ext cx="1907" cy="77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cxnSp>
          <p:nvCxnSpPr>
            <p:cNvPr id="69653" name="AutoShape 20"/>
            <p:cNvCxnSpPr>
              <a:cxnSpLocks noChangeShapeType="1"/>
            </p:cNvCxnSpPr>
            <p:nvPr/>
          </p:nvCxnSpPr>
          <p:spPr bwMode="auto">
            <a:xfrm flipV="1">
              <a:off x="1810" y="1561"/>
              <a:ext cx="1694" cy="31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sp>
          <p:nvSpPr>
            <p:cNvPr id="69654" name="Rectangle 21"/>
            <p:cNvSpPr>
              <a:spLocks noChangeArrowheads="1"/>
            </p:cNvSpPr>
            <p:nvPr/>
          </p:nvSpPr>
          <p:spPr bwMode="auto">
            <a:xfrm>
              <a:off x="2644" y="768"/>
              <a:ext cx="4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>
                  <a:solidFill>
                    <a:schemeClr val="tx1"/>
                  </a:solidFill>
                  <a:latin typeface="Arial" charset="0"/>
                </a:rPr>
                <a:t>kept in</a:t>
              </a:r>
            </a:p>
          </p:txBody>
        </p:sp>
        <p:sp>
          <p:nvSpPr>
            <p:cNvPr id="69655" name="Rectangle 22"/>
            <p:cNvSpPr>
              <a:spLocks noChangeArrowheads="1"/>
            </p:cNvSpPr>
            <p:nvPr/>
          </p:nvSpPr>
          <p:spPr bwMode="auto">
            <a:xfrm>
              <a:off x="2641" y="1107"/>
              <a:ext cx="84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>
                  <a:solidFill>
                    <a:schemeClr val="tx1"/>
                  </a:solidFill>
                  <a:latin typeface="Arial" charset="0"/>
                </a:rPr>
                <a:t>has translation</a:t>
              </a:r>
            </a:p>
          </p:txBody>
        </p:sp>
        <p:sp>
          <p:nvSpPr>
            <p:cNvPr id="69656" name="Rectangle 23"/>
            <p:cNvSpPr>
              <a:spLocks noChangeArrowheads="1"/>
            </p:cNvSpPr>
            <p:nvPr/>
          </p:nvSpPr>
          <p:spPr bwMode="auto">
            <a:xfrm>
              <a:off x="2600" y="1409"/>
              <a:ext cx="93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>
                  <a:solidFill>
                    <a:schemeClr val="tx1"/>
                  </a:solidFill>
                  <a:latin typeface="Arial" charset="0"/>
                </a:rPr>
                <a:t>has transcription</a:t>
              </a:r>
            </a:p>
          </p:txBody>
        </p:sp>
        <p:cxnSp>
          <p:nvCxnSpPr>
            <p:cNvPr id="69657" name="AutoShape 24"/>
            <p:cNvCxnSpPr>
              <a:cxnSpLocks noChangeShapeType="1"/>
            </p:cNvCxnSpPr>
            <p:nvPr/>
          </p:nvCxnSpPr>
          <p:spPr bwMode="auto">
            <a:xfrm>
              <a:off x="1776" y="1880"/>
              <a:ext cx="2080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cxnSp>
          <p:nvCxnSpPr>
            <p:cNvPr id="69658" name="AutoShape 25"/>
            <p:cNvCxnSpPr>
              <a:cxnSpLocks noChangeShapeType="1"/>
            </p:cNvCxnSpPr>
            <p:nvPr/>
          </p:nvCxnSpPr>
          <p:spPr bwMode="auto">
            <a:xfrm>
              <a:off x="1776" y="1869"/>
              <a:ext cx="1917" cy="3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sp>
          <p:nvSpPr>
            <p:cNvPr id="69659" name="Rectangle 26"/>
            <p:cNvSpPr>
              <a:spLocks noChangeArrowheads="1"/>
            </p:cNvSpPr>
            <p:nvPr/>
          </p:nvSpPr>
          <p:spPr bwMode="auto">
            <a:xfrm>
              <a:off x="2563" y="1689"/>
              <a:ext cx="12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>
                  <a:solidFill>
                    <a:schemeClr val="tx1"/>
                  </a:solidFill>
                  <a:latin typeface="Arial" charset="0"/>
                </a:rPr>
                <a:t>has place of publishing</a:t>
              </a:r>
            </a:p>
          </p:txBody>
        </p:sp>
        <p:sp>
          <p:nvSpPr>
            <p:cNvPr id="69660" name="Rectangle 27"/>
            <p:cNvSpPr>
              <a:spLocks noChangeArrowheads="1"/>
            </p:cNvSpPr>
            <p:nvPr/>
          </p:nvSpPr>
          <p:spPr bwMode="auto">
            <a:xfrm>
              <a:off x="2433" y="1980"/>
              <a:ext cx="12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>
                  <a:solidFill>
                    <a:schemeClr val="tx1"/>
                  </a:solidFill>
                  <a:latin typeface="Arial" charset="0"/>
                </a:rPr>
                <a:t>has date of publishing</a:t>
              </a:r>
            </a:p>
          </p:txBody>
        </p:sp>
        <p:cxnSp>
          <p:nvCxnSpPr>
            <p:cNvPr id="69661" name="AutoShape 28"/>
            <p:cNvCxnSpPr>
              <a:cxnSpLocks noChangeShapeType="1"/>
            </p:cNvCxnSpPr>
            <p:nvPr/>
          </p:nvCxnSpPr>
          <p:spPr bwMode="auto">
            <a:xfrm>
              <a:off x="1776" y="1869"/>
              <a:ext cx="2080" cy="7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cxnSp>
          <p:nvCxnSpPr>
            <p:cNvPr id="69662" name="AutoShape 29"/>
            <p:cNvCxnSpPr>
              <a:cxnSpLocks noChangeShapeType="1"/>
            </p:cNvCxnSpPr>
            <p:nvPr/>
          </p:nvCxnSpPr>
          <p:spPr bwMode="auto">
            <a:xfrm>
              <a:off x="1776" y="1869"/>
              <a:ext cx="2080" cy="116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cxnSp>
          <p:nvCxnSpPr>
            <p:cNvPr id="69663" name="AutoShape 30"/>
            <p:cNvCxnSpPr>
              <a:cxnSpLocks noChangeShapeType="1"/>
            </p:cNvCxnSpPr>
            <p:nvPr/>
          </p:nvCxnSpPr>
          <p:spPr bwMode="auto">
            <a:xfrm>
              <a:off x="1776" y="1880"/>
              <a:ext cx="1761" cy="16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sp>
          <p:nvSpPr>
            <p:cNvPr id="69664" name="Rectangle 31"/>
            <p:cNvSpPr>
              <a:spLocks noChangeArrowheads="1"/>
            </p:cNvSpPr>
            <p:nvPr/>
          </p:nvSpPr>
          <p:spPr bwMode="auto">
            <a:xfrm>
              <a:off x="2969" y="2364"/>
              <a:ext cx="7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>
                  <a:solidFill>
                    <a:schemeClr val="tx1"/>
                  </a:solidFill>
                  <a:latin typeface="Arial" charset="0"/>
                </a:rPr>
                <a:t>has publisher</a:t>
              </a:r>
            </a:p>
          </p:txBody>
        </p:sp>
        <p:sp>
          <p:nvSpPr>
            <p:cNvPr id="69665" name="Rectangle 32"/>
            <p:cNvSpPr>
              <a:spLocks noChangeArrowheads="1"/>
            </p:cNvSpPr>
            <p:nvPr/>
          </p:nvSpPr>
          <p:spPr bwMode="auto">
            <a:xfrm>
              <a:off x="2849" y="2628"/>
              <a:ext cx="7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>
                  <a:solidFill>
                    <a:schemeClr val="tx1"/>
                  </a:solidFill>
                  <a:latin typeface="Arial" charset="0"/>
                </a:rPr>
                <a:t>has recipient</a:t>
              </a:r>
            </a:p>
          </p:txBody>
        </p:sp>
        <p:sp>
          <p:nvSpPr>
            <p:cNvPr id="69666" name="Rectangle 33"/>
            <p:cNvSpPr>
              <a:spLocks noChangeArrowheads="1"/>
            </p:cNvSpPr>
            <p:nvPr/>
          </p:nvSpPr>
          <p:spPr bwMode="auto">
            <a:xfrm>
              <a:off x="2969" y="3042"/>
              <a:ext cx="4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>
                  <a:solidFill>
                    <a:schemeClr val="tx1"/>
                  </a:solidFill>
                  <a:latin typeface="Arial" charset="0"/>
                </a:rPr>
                <a:t>quotes</a:t>
              </a:r>
            </a:p>
          </p:txBody>
        </p:sp>
        <p:cxnSp>
          <p:nvCxnSpPr>
            <p:cNvPr id="69667" name="AutoShape 34"/>
            <p:cNvCxnSpPr>
              <a:cxnSpLocks noChangeShapeType="1"/>
            </p:cNvCxnSpPr>
            <p:nvPr/>
          </p:nvCxnSpPr>
          <p:spPr bwMode="auto">
            <a:xfrm>
              <a:off x="1776" y="1880"/>
              <a:ext cx="1565" cy="1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sp>
          <p:nvSpPr>
            <p:cNvPr id="69668" name="Rectangle 35"/>
            <p:cNvSpPr>
              <a:spLocks noChangeArrowheads="1"/>
            </p:cNvSpPr>
            <p:nvPr/>
          </p:nvSpPr>
          <p:spPr bwMode="auto">
            <a:xfrm>
              <a:off x="2702" y="3429"/>
              <a:ext cx="5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>
                  <a:solidFill>
                    <a:schemeClr val="tx1"/>
                  </a:solidFill>
                  <a:latin typeface="Arial" charset="0"/>
                </a:rPr>
                <a:t>has type</a:t>
              </a:r>
            </a:p>
          </p:txBody>
        </p:sp>
        <p:sp>
          <p:nvSpPr>
            <p:cNvPr id="69669" name="Rectangle 36"/>
            <p:cNvSpPr>
              <a:spLocks noChangeArrowheads="1"/>
            </p:cNvSpPr>
            <p:nvPr/>
          </p:nvSpPr>
          <p:spPr bwMode="auto">
            <a:xfrm>
              <a:off x="1724" y="3333"/>
              <a:ext cx="727" cy="19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Arial" charset="0"/>
                </a:rPr>
                <a:t>Date</a:t>
              </a:r>
              <a:endParaRPr lang="el-GR" sz="1200" b="1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69670" name="AutoShape 37"/>
            <p:cNvCxnSpPr>
              <a:cxnSpLocks noChangeShapeType="1"/>
              <a:stCxn id="69639" idx="2"/>
              <a:endCxn id="69669" idx="0"/>
            </p:cNvCxnSpPr>
            <p:nvPr/>
          </p:nvCxnSpPr>
          <p:spPr bwMode="auto">
            <a:xfrm>
              <a:off x="1569" y="2628"/>
              <a:ext cx="712" cy="70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sp>
          <p:nvSpPr>
            <p:cNvPr id="69671" name="Rectangle 38"/>
            <p:cNvSpPr>
              <a:spLocks noChangeArrowheads="1"/>
            </p:cNvSpPr>
            <p:nvPr/>
          </p:nvSpPr>
          <p:spPr bwMode="auto">
            <a:xfrm>
              <a:off x="1117" y="3042"/>
              <a:ext cx="9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>
                  <a:solidFill>
                    <a:schemeClr val="tx1"/>
                  </a:solidFill>
                  <a:latin typeface="Arial" charset="0"/>
                </a:rPr>
                <a:t>has date of entry</a:t>
              </a:r>
            </a:p>
          </p:txBody>
        </p:sp>
      </p:grp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1FF91-27DD-47D1-B4DF-51558A50A354}" type="slidenum">
              <a:rPr lang="en-US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95288" y="288925"/>
            <a:ext cx="6958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903288" eaLnBrk="0" hangingPunct="0">
              <a:lnSpc>
                <a:spcPct val="100000"/>
              </a:lnSpc>
              <a:buClrTx/>
              <a:buSzTx/>
              <a:buFontTx/>
              <a:buNone/>
              <a:tabLst>
                <a:tab pos="2174875" algn="l"/>
              </a:tabLst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Multi-faceted t</a:t>
            </a:r>
            <a:r>
              <a:rPr lang="el-GR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hematic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</a:t>
            </a:r>
            <a:r>
              <a:rPr lang="el-GR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escription</a:t>
            </a:r>
            <a:endParaRPr lang="el-GR" sz="28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295400"/>
            <a:ext cx="7766050" cy="4435475"/>
            <a:chOff x="484" y="962"/>
            <a:chExt cx="4892" cy="2794"/>
          </a:xfrm>
        </p:grpSpPr>
        <p:sp>
          <p:nvSpPr>
            <p:cNvPr id="70661" name="Rectangle 4"/>
            <p:cNvSpPr>
              <a:spLocks noChangeArrowheads="1"/>
            </p:cNvSpPr>
            <p:nvPr/>
          </p:nvSpPr>
          <p:spPr bwMode="auto">
            <a:xfrm>
              <a:off x="4800" y="1996"/>
              <a:ext cx="576" cy="19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Arial" charset="0"/>
                </a:rPr>
                <a:t>Place</a:t>
              </a:r>
            </a:p>
          </p:txBody>
        </p:sp>
        <p:sp>
          <p:nvSpPr>
            <p:cNvPr id="70662" name="Rectangle 5"/>
            <p:cNvSpPr>
              <a:spLocks noChangeArrowheads="1"/>
            </p:cNvSpPr>
            <p:nvPr/>
          </p:nvSpPr>
          <p:spPr bwMode="auto">
            <a:xfrm>
              <a:off x="2478" y="2249"/>
              <a:ext cx="870" cy="19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Arial" charset="0"/>
                </a:rPr>
                <a:t>Activity</a:t>
              </a:r>
            </a:p>
          </p:txBody>
        </p:sp>
        <p:sp>
          <p:nvSpPr>
            <p:cNvPr id="70663" name="Rectangle 6"/>
            <p:cNvSpPr>
              <a:spLocks noChangeArrowheads="1"/>
            </p:cNvSpPr>
            <p:nvPr/>
          </p:nvSpPr>
          <p:spPr bwMode="auto">
            <a:xfrm>
              <a:off x="4640" y="3549"/>
              <a:ext cx="736" cy="19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Arial" charset="0"/>
                </a:rPr>
                <a:t>Object</a:t>
              </a:r>
            </a:p>
          </p:txBody>
        </p:sp>
        <p:sp>
          <p:nvSpPr>
            <p:cNvPr id="70664" name="Rectangle 7"/>
            <p:cNvSpPr>
              <a:spLocks noChangeArrowheads="1"/>
            </p:cNvSpPr>
            <p:nvPr/>
          </p:nvSpPr>
          <p:spPr bwMode="auto">
            <a:xfrm>
              <a:off x="4800" y="3031"/>
              <a:ext cx="576" cy="19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Arial" charset="0"/>
                </a:rPr>
                <a:t>Actor</a:t>
              </a:r>
            </a:p>
          </p:txBody>
        </p:sp>
        <p:sp>
          <p:nvSpPr>
            <p:cNvPr id="70665" name="Rectangle 8"/>
            <p:cNvSpPr>
              <a:spLocks noChangeArrowheads="1"/>
            </p:cNvSpPr>
            <p:nvPr/>
          </p:nvSpPr>
          <p:spPr bwMode="auto">
            <a:xfrm>
              <a:off x="4649" y="2514"/>
              <a:ext cx="727" cy="19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Arial" charset="0"/>
                </a:rPr>
                <a:t>Time</a:t>
              </a:r>
            </a:p>
          </p:txBody>
        </p:sp>
        <p:cxnSp>
          <p:nvCxnSpPr>
            <p:cNvPr id="70666" name="AutoShape 9"/>
            <p:cNvCxnSpPr>
              <a:cxnSpLocks noChangeShapeType="1"/>
            </p:cNvCxnSpPr>
            <p:nvPr/>
          </p:nvCxnSpPr>
          <p:spPr bwMode="auto">
            <a:xfrm flipV="1">
              <a:off x="3360" y="2112"/>
              <a:ext cx="1438" cy="25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cxnSp>
          <p:nvCxnSpPr>
            <p:cNvPr id="70667" name="AutoShape 10"/>
            <p:cNvCxnSpPr>
              <a:cxnSpLocks noChangeShapeType="1"/>
            </p:cNvCxnSpPr>
            <p:nvPr/>
          </p:nvCxnSpPr>
          <p:spPr bwMode="auto">
            <a:xfrm>
              <a:off x="3360" y="2352"/>
              <a:ext cx="1275" cy="26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cxnSp>
          <p:nvCxnSpPr>
            <p:cNvPr id="70668" name="AutoShape 11"/>
            <p:cNvCxnSpPr>
              <a:cxnSpLocks noChangeShapeType="1"/>
            </p:cNvCxnSpPr>
            <p:nvPr/>
          </p:nvCxnSpPr>
          <p:spPr bwMode="auto">
            <a:xfrm>
              <a:off x="3360" y="2352"/>
              <a:ext cx="1438" cy="7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cxnSp>
          <p:nvCxnSpPr>
            <p:cNvPr id="70669" name="AutoShape 12"/>
            <p:cNvCxnSpPr>
              <a:cxnSpLocks noChangeShapeType="1"/>
            </p:cNvCxnSpPr>
            <p:nvPr/>
          </p:nvCxnSpPr>
          <p:spPr bwMode="auto">
            <a:xfrm>
              <a:off x="3360" y="2352"/>
              <a:ext cx="1265" cy="13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sp>
          <p:nvSpPr>
            <p:cNvPr id="70670" name="Rectangle 13"/>
            <p:cNvSpPr>
              <a:spLocks noChangeArrowheads="1"/>
            </p:cNvSpPr>
            <p:nvPr/>
          </p:nvSpPr>
          <p:spPr bwMode="auto">
            <a:xfrm>
              <a:off x="4340" y="1479"/>
              <a:ext cx="912" cy="19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Arial" charset="0"/>
                </a:rPr>
                <a:t>Activity</a:t>
              </a:r>
            </a:p>
          </p:txBody>
        </p:sp>
        <p:sp>
          <p:nvSpPr>
            <p:cNvPr id="70671" name="Rectangle 14"/>
            <p:cNvSpPr>
              <a:spLocks noChangeArrowheads="1"/>
            </p:cNvSpPr>
            <p:nvPr/>
          </p:nvSpPr>
          <p:spPr bwMode="auto">
            <a:xfrm>
              <a:off x="771" y="1085"/>
              <a:ext cx="1139" cy="19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Arial" charset="0"/>
                </a:rPr>
                <a:t>Description</a:t>
              </a:r>
            </a:p>
          </p:txBody>
        </p:sp>
        <p:sp>
          <p:nvSpPr>
            <p:cNvPr id="70672" name="Rectangle 15"/>
            <p:cNvSpPr>
              <a:spLocks noChangeArrowheads="1"/>
            </p:cNvSpPr>
            <p:nvPr/>
          </p:nvSpPr>
          <p:spPr bwMode="auto">
            <a:xfrm>
              <a:off x="1922" y="2577"/>
              <a:ext cx="803" cy="19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Arial" charset="0"/>
                </a:rPr>
                <a:t>Actor</a:t>
              </a:r>
            </a:p>
          </p:txBody>
        </p:sp>
        <p:sp>
          <p:nvSpPr>
            <p:cNvPr id="70673" name="Rectangle 16"/>
            <p:cNvSpPr>
              <a:spLocks noChangeArrowheads="1"/>
            </p:cNvSpPr>
            <p:nvPr/>
          </p:nvSpPr>
          <p:spPr bwMode="auto">
            <a:xfrm>
              <a:off x="1422" y="2906"/>
              <a:ext cx="802" cy="19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Arial" charset="0"/>
                </a:rPr>
                <a:t>Object</a:t>
              </a:r>
            </a:p>
          </p:txBody>
        </p:sp>
        <p:sp>
          <p:nvSpPr>
            <p:cNvPr id="70674" name="Rectangle 17"/>
            <p:cNvSpPr>
              <a:spLocks noChangeArrowheads="1"/>
            </p:cNvSpPr>
            <p:nvPr/>
          </p:nvSpPr>
          <p:spPr bwMode="auto">
            <a:xfrm>
              <a:off x="916" y="3235"/>
              <a:ext cx="802" cy="19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Arial" charset="0"/>
                </a:rPr>
                <a:t>Time</a:t>
              </a:r>
            </a:p>
          </p:txBody>
        </p:sp>
        <p:sp>
          <p:nvSpPr>
            <p:cNvPr id="70675" name="Rectangle 18"/>
            <p:cNvSpPr>
              <a:spLocks noChangeArrowheads="1"/>
            </p:cNvSpPr>
            <p:nvPr/>
          </p:nvSpPr>
          <p:spPr bwMode="auto">
            <a:xfrm>
              <a:off x="484" y="3564"/>
              <a:ext cx="802" cy="19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Arial" charset="0"/>
                </a:rPr>
                <a:t>Place</a:t>
              </a:r>
            </a:p>
          </p:txBody>
        </p:sp>
        <p:sp>
          <p:nvSpPr>
            <p:cNvPr id="70676" name="Line 19"/>
            <p:cNvSpPr>
              <a:spLocks noChangeShapeType="1"/>
            </p:cNvSpPr>
            <p:nvPr/>
          </p:nvSpPr>
          <p:spPr bwMode="auto">
            <a:xfrm flipV="1">
              <a:off x="731" y="1277"/>
              <a:ext cx="593" cy="2282"/>
            </a:xfrm>
            <a:prstGeom prst="line">
              <a:avLst/>
            </a:prstGeom>
            <a:noFill/>
            <a:ln w="38100" cmpd="dbl">
              <a:solidFill>
                <a:srgbClr val="00CC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677" name="Line 20"/>
            <p:cNvSpPr>
              <a:spLocks noChangeShapeType="1"/>
            </p:cNvSpPr>
            <p:nvPr/>
          </p:nvSpPr>
          <p:spPr bwMode="auto">
            <a:xfrm flipV="1">
              <a:off x="1323" y="1272"/>
              <a:ext cx="6" cy="1963"/>
            </a:xfrm>
            <a:prstGeom prst="line">
              <a:avLst/>
            </a:prstGeom>
            <a:noFill/>
            <a:ln w="38100" cmpd="dbl">
              <a:solidFill>
                <a:srgbClr val="00CC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678" name="Line 21"/>
            <p:cNvSpPr>
              <a:spLocks noChangeShapeType="1"/>
            </p:cNvSpPr>
            <p:nvPr/>
          </p:nvSpPr>
          <p:spPr bwMode="auto">
            <a:xfrm flipH="1" flipV="1">
              <a:off x="1316" y="1269"/>
              <a:ext cx="523" cy="1627"/>
            </a:xfrm>
            <a:prstGeom prst="line">
              <a:avLst/>
            </a:prstGeom>
            <a:noFill/>
            <a:ln w="38100" cmpd="dbl">
              <a:solidFill>
                <a:srgbClr val="00CC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679" name="Line 22"/>
            <p:cNvSpPr>
              <a:spLocks noChangeShapeType="1"/>
            </p:cNvSpPr>
            <p:nvPr/>
          </p:nvSpPr>
          <p:spPr bwMode="auto">
            <a:xfrm flipH="1" flipV="1">
              <a:off x="1330" y="1274"/>
              <a:ext cx="1001" cy="1310"/>
            </a:xfrm>
            <a:prstGeom prst="line">
              <a:avLst/>
            </a:prstGeom>
            <a:noFill/>
            <a:ln w="38100" cmpd="dbl">
              <a:solidFill>
                <a:srgbClr val="00CC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680" name="Line 23"/>
            <p:cNvSpPr>
              <a:spLocks noChangeShapeType="1"/>
            </p:cNvSpPr>
            <p:nvPr/>
          </p:nvSpPr>
          <p:spPr bwMode="auto">
            <a:xfrm flipH="1" flipV="1">
              <a:off x="1326" y="1261"/>
              <a:ext cx="1606" cy="974"/>
            </a:xfrm>
            <a:prstGeom prst="line">
              <a:avLst/>
            </a:prstGeom>
            <a:noFill/>
            <a:ln w="38100" cmpd="dbl">
              <a:solidFill>
                <a:srgbClr val="00CC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681" name="Rectangle 24"/>
            <p:cNvSpPr>
              <a:spLocks noChangeArrowheads="1"/>
            </p:cNvSpPr>
            <p:nvPr/>
          </p:nvSpPr>
          <p:spPr bwMode="auto">
            <a:xfrm>
              <a:off x="4062" y="962"/>
              <a:ext cx="1314" cy="19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Arial" charset="0"/>
                </a:rPr>
                <a:t>Activity Type</a:t>
              </a:r>
            </a:p>
          </p:txBody>
        </p:sp>
        <p:cxnSp>
          <p:nvCxnSpPr>
            <p:cNvPr id="70682" name="AutoShape 25"/>
            <p:cNvCxnSpPr>
              <a:cxnSpLocks noChangeShapeType="1"/>
            </p:cNvCxnSpPr>
            <p:nvPr/>
          </p:nvCxnSpPr>
          <p:spPr bwMode="auto">
            <a:xfrm flipV="1">
              <a:off x="3360" y="1008"/>
              <a:ext cx="699" cy="13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cxnSp>
          <p:nvCxnSpPr>
            <p:cNvPr id="70683" name="AutoShape 26"/>
            <p:cNvCxnSpPr>
              <a:cxnSpLocks noChangeShapeType="1"/>
              <a:stCxn id="70662" idx="3"/>
              <a:endCxn id="70670" idx="1"/>
            </p:cNvCxnSpPr>
            <p:nvPr/>
          </p:nvCxnSpPr>
          <p:spPr bwMode="auto">
            <a:xfrm flipV="1">
              <a:off x="3348" y="1575"/>
              <a:ext cx="992" cy="77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sp>
          <p:nvSpPr>
            <p:cNvPr id="70684" name="Text Box 27"/>
            <p:cNvSpPr txBox="1">
              <a:spLocks noChangeArrowheads="1"/>
            </p:cNvSpPr>
            <p:nvPr/>
          </p:nvSpPr>
          <p:spPr bwMode="auto">
            <a:xfrm>
              <a:off x="3637" y="3450"/>
              <a:ext cx="854" cy="192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>
                  <a:solidFill>
                    <a:schemeClr val="tx1"/>
                  </a:solidFill>
                  <a:latin typeface="Arial" charset="0"/>
                </a:rPr>
                <a:t>refers to object</a:t>
              </a:r>
              <a:endParaRPr lang="el-GR" sz="14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85" name="Text Box 28"/>
            <p:cNvSpPr txBox="1">
              <a:spLocks noChangeArrowheads="1"/>
            </p:cNvSpPr>
            <p:nvPr/>
          </p:nvSpPr>
          <p:spPr bwMode="auto">
            <a:xfrm>
              <a:off x="3936" y="2849"/>
              <a:ext cx="495" cy="192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>
                  <a:solidFill>
                    <a:schemeClr val="tx1"/>
                  </a:solidFill>
                  <a:latin typeface="Arial" charset="0"/>
                </a:rPr>
                <a:t>invokes</a:t>
              </a:r>
            </a:p>
          </p:txBody>
        </p:sp>
        <p:sp>
          <p:nvSpPr>
            <p:cNvPr id="70686" name="Text Box 29"/>
            <p:cNvSpPr txBox="1">
              <a:spLocks noChangeArrowheads="1"/>
            </p:cNvSpPr>
            <p:nvPr/>
          </p:nvSpPr>
          <p:spPr bwMode="auto">
            <a:xfrm>
              <a:off x="3830" y="1973"/>
              <a:ext cx="749" cy="192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sz="1400">
                  <a:solidFill>
                    <a:schemeClr val="tx1"/>
                  </a:solidFill>
                  <a:latin typeface="Arial" charset="0"/>
                </a:rPr>
                <a:t>took place at</a:t>
              </a:r>
            </a:p>
          </p:txBody>
        </p:sp>
        <p:sp>
          <p:nvSpPr>
            <p:cNvPr id="70687" name="Text Box 30"/>
            <p:cNvSpPr txBox="1">
              <a:spLocks noChangeArrowheads="1"/>
            </p:cNvSpPr>
            <p:nvPr/>
          </p:nvSpPr>
          <p:spPr bwMode="auto">
            <a:xfrm>
              <a:off x="3312" y="1577"/>
              <a:ext cx="898" cy="192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>
                  <a:solidFill>
                    <a:schemeClr val="tx1"/>
                  </a:solidFill>
                  <a:latin typeface="Arial" charset="0"/>
                </a:rPr>
                <a:t>refers to activity</a:t>
              </a:r>
            </a:p>
          </p:txBody>
        </p:sp>
        <p:sp>
          <p:nvSpPr>
            <p:cNvPr id="70688" name="Text Box 31"/>
            <p:cNvSpPr txBox="1">
              <a:spLocks noChangeArrowheads="1"/>
            </p:cNvSpPr>
            <p:nvPr/>
          </p:nvSpPr>
          <p:spPr bwMode="auto">
            <a:xfrm>
              <a:off x="3360" y="1232"/>
              <a:ext cx="538" cy="192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>
                  <a:solidFill>
                    <a:schemeClr val="tx1"/>
                  </a:solidFill>
                  <a:latin typeface="Arial" charset="0"/>
                </a:rPr>
                <a:t>has type</a:t>
              </a:r>
            </a:p>
          </p:txBody>
        </p:sp>
        <p:sp>
          <p:nvSpPr>
            <p:cNvPr id="70689" name="Text Box 32"/>
            <p:cNvSpPr txBox="1">
              <a:spLocks noChangeArrowheads="1"/>
            </p:cNvSpPr>
            <p:nvPr/>
          </p:nvSpPr>
          <p:spPr bwMode="auto">
            <a:xfrm>
              <a:off x="3740" y="2304"/>
              <a:ext cx="966" cy="192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>
                  <a:solidFill>
                    <a:schemeClr val="tx1"/>
                  </a:solidFill>
                  <a:latin typeface="Arial" charset="0"/>
                </a:rPr>
                <a:t>took place during</a:t>
              </a:r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7004C-1D10-415D-B2DC-F38FA82C5DA1}" type="slidenum">
              <a:rPr lang="en-US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91"/>
          <p:cNvSpPr>
            <a:spLocks noChangeArrowheads="1"/>
          </p:cNvSpPr>
          <p:nvPr/>
        </p:nvSpPr>
        <p:spPr bwMode="auto">
          <a:xfrm>
            <a:off x="179388" y="115888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903288" eaLnBrk="0" hangingPunct="0">
              <a:lnSpc>
                <a:spcPct val="100000"/>
              </a:lnSpc>
              <a:buClrTx/>
              <a:buSzTx/>
              <a:buFontTx/>
              <a:buNone/>
              <a:tabLst>
                <a:tab pos="2174875" algn="l"/>
              </a:tabLst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Reasoning over an ontology-based knowledge network</a:t>
            </a:r>
            <a:endParaRPr lang="el-GR" sz="28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1925" y="692150"/>
            <a:ext cx="8883650" cy="5049838"/>
            <a:chOff x="102" y="740"/>
            <a:chExt cx="5596" cy="3181"/>
          </a:xfrm>
        </p:grpSpPr>
        <p:sp>
          <p:nvSpPr>
            <p:cNvPr id="124930" name="Rectangle 2"/>
            <p:cNvSpPr>
              <a:spLocks noChangeArrowheads="1"/>
            </p:cNvSpPr>
            <p:nvPr/>
          </p:nvSpPr>
          <p:spPr bwMode="auto">
            <a:xfrm>
              <a:off x="756" y="3220"/>
              <a:ext cx="525" cy="701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l-GR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686" name="AutoShape 3"/>
            <p:cNvSpPr>
              <a:spLocks noChangeArrowheads="1"/>
            </p:cNvSpPr>
            <p:nvPr/>
          </p:nvSpPr>
          <p:spPr bwMode="auto">
            <a:xfrm>
              <a:off x="885" y="1028"/>
              <a:ext cx="909" cy="1119"/>
            </a:xfrm>
            <a:prstGeom prst="triangle">
              <a:avLst>
                <a:gd name="adj" fmla="val 49995"/>
              </a:avLst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l-G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040" y="1387"/>
              <a:ext cx="642" cy="649"/>
              <a:chOff x="1126" y="1387"/>
              <a:chExt cx="696" cy="649"/>
            </a:xfrm>
          </p:grpSpPr>
          <p:sp>
            <p:nvSpPr>
              <p:cNvPr id="71815" name="Line 5"/>
              <p:cNvSpPr>
                <a:spLocks noChangeShapeType="1"/>
              </p:cNvSpPr>
              <p:nvPr/>
            </p:nvSpPr>
            <p:spPr bwMode="auto">
              <a:xfrm flipH="1">
                <a:off x="1213" y="1678"/>
                <a:ext cx="86" cy="255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816" name="Line 6"/>
              <p:cNvSpPr>
                <a:spLocks noChangeShapeType="1"/>
              </p:cNvSpPr>
              <p:nvPr/>
            </p:nvSpPr>
            <p:spPr bwMode="auto">
              <a:xfrm>
                <a:off x="1342" y="1678"/>
                <a:ext cx="0" cy="146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817" name="Line 7"/>
              <p:cNvSpPr>
                <a:spLocks noChangeShapeType="1"/>
              </p:cNvSpPr>
              <p:nvPr/>
            </p:nvSpPr>
            <p:spPr bwMode="auto">
              <a:xfrm flipH="1">
                <a:off x="1299" y="1424"/>
                <a:ext cx="173" cy="21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818" name="Line 8"/>
              <p:cNvSpPr>
                <a:spLocks noChangeShapeType="1"/>
              </p:cNvSpPr>
              <p:nvPr/>
            </p:nvSpPr>
            <p:spPr bwMode="auto">
              <a:xfrm>
                <a:off x="1558" y="1678"/>
                <a:ext cx="173" cy="291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819" name="Line 9"/>
              <p:cNvSpPr>
                <a:spLocks noChangeShapeType="1"/>
              </p:cNvSpPr>
              <p:nvPr/>
            </p:nvSpPr>
            <p:spPr bwMode="auto">
              <a:xfrm flipH="1">
                <a:off x="1342" y="1678"/>
                <a:ext cx="216" cy="146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820" name="Line 10"/>
              <p:cNvSpPr>
                <a:spLocks noChangeShapeType="1"/>
              </p:cNvSpPr>
              <p:nvPr/>
            </p:nvSpPr>
            <p:spPr bwMode="auto">
              <a:xfrm flipH="1">
                <a:off x="1515" y="1673"/>
                <a:ext cx="47" cy="26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821" name="Line 11"/>
              <p:cNvSpPr>
                <a:spLocks noChangeShapeType="1"/>
              </p:cNvSpPr>
              <p:nvPr/>
            </p:nvSpPr>
            <p:spPr bwMode="auto">
              <a:xfrm>
                <a:off x="1472" y="1424"/>
                <a:ext cx="96" cy="18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822" name="Oval 12"/>
              <p:cNvSpPr>
                <a:spLocks noChangeArrowheads="1"/>
              </p:cNvSpPr>
              <p:nvPr/>
            </p:nvSpPr>
            <p:spPr bwMode="auto">
              <a:xfrm>
                <a:off x="1493" y="1608"/>
                <a:ext cx="150" cy="5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823" name="Oval 13"/>
              <p:cNvSpPr>
                <a:spLocks noChangeArrowheads="1"/>
              </p:cNvSpPr>
              <p:nvPr/>
            </p:nvSpPr>
            <p:spPr bwMode="auto">
              <a:xfrm>
                <a:off x="1422" y="1904"/>
                <a:ext cx="151" cy="6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824" name="Oval 14"/>
              <p:cNvSpPr>
                <a:spLocks noChangeArrowheads="1"/>
              </p:cNvSpPr>
              <p:nvPr/>
            </p:nvSpPr>
            <p:spPr bwMode="auto">
              <a:xfrm>
                <a:off x="1126" y="1929"/>
                <a:ext cx="147" cy="5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825" name="Oval 15"/>
              <p:cNvSpPr>
                <a:spLocks noChangeArrowheads="1"/>
              </p:cNvSpPr>
              <p:nvPr/>
            </p:nvSpPr>
            <p:spPr bwMode="auto">
              <a:xfrm>
                <a:off x="1279" y="1800"/>
                <a:ext cx="149" cy="6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826" name="Oval 16"/>
              <p:cNvSpPr>
                <a:spLocks noChangeArrowheads="1"/>
              </p:cNvSpPr>
              <p:nvPr/>
            </p:nvSpPr>
            <p:spPr bwMode="auto">
              <a:xfrm>
                <a:off x="1251" y="1613"/>
                <a:ext cx="151" cy="6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827" name="Oval 17"/>
              <p:cNvSpPr>
                <a:spLocks noChangeArrowheads="1"/>
              </p:cNvSpPr>
              <p:nvPr/>
            </p:nvSpPr>
            <p:spPr bwMode="auto">
              <a:xfrm>
                <a:off x="1677" y="1975"/>
                <a:ext cx="145" cy="6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828" name="Oval 18"/>
              <p:cNvSpPr>
                <a:spLocks noChangeArrowheads="1"/>
              </p:cNvSpPr>
              <p:nvPr/>
            </p:nvSpPr>
            <p:spPr bwMode="auto">
              <a:xfrm>
                <a:off x="1397" y="1387"/>
                <a:ext cx="147" cy="6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71688" name="AutoShape 19"/>
            <p:cNvSpPr>
              <a:spLocks noChangeArrowheads="1"/>
            </p:cNvSpPr>
            <p:nvPr/>
          </p:nvSpPr>
          <p:spPr bwMode="auto">
            <a:xfrm>
              <a:off x="2733" y="1028"/>
              <a:ext cx="910" cy="1119"/>
            </a:xfrm>
            <a:prstGeom prst="triangle">
              <a:avLst>
                <a:gd name="adj" fmla="val 49995"/>
              </a:avLst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l-G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825" y="1387"/>
              <a:ext cx="686" cy="709"/>
              <a:chOff x="3059" y="1387"/>
              <a:chExt cx="743" cy="709"/>
            </a:xfrm>
          </p:grpSpPr>
          <p:sp>
            <p:nvSpPr>
              <p:cNvPr id="71797" name="Line 21"/>
              <p:cNvSpPr>
                <a:spLocks noChangeShapeType="1"/>
              </p:cNvSpPr>
              <p:nvPr/>
            </p:nvSpPr>
            <p:spPr bwMode="auto">
              <a:xfrm flipH="1">
                <a:off x="3132" y="1687"/>
                <a:ext cx="151" cy="255"/>
              </a:xfrm>
              <a:prstGeom prst="line">
                <a:avLst/>
              </a:prstGeom>
              <a:noFill/>
              <a:ln w="25400">
                <a:solidFill>
                  <a:srgbClr val="33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798" name="Line 22"/>
              <p:cNvSpPr>
                <a:spLocks noChangeShapeType="1"/>
              </p:cNvSpPr>
              <p:nvPr/>
            </p:nvSpPr>
            <p:spPr bwMode="auto">
              <a:xfrm>
                <a:off x="3283" y="1691"/>
                <a:ext cx="18" cy="181"/>
              </a:xfrm>
              <a:prstGeom prst="line">
                <a:avLst/>
              </a:prstGeom>
              <a:noFill/>
              <a:ln w="25400">
                <a:solidFill>
                  <a:srgbClr val="33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799" name="Line 23"/>
              <p:cNvSpPr>
                <a:spLocks noChangeShapeType="1"/>
              </p:cNvSpPr>
              <p:nvPr/>
            </p:nvSpPr>
            <p:spPr bwMode="auto">
              <a:xfrm flipH="1">
                <a:off x="3312" y="1451"/>
                <a:ext cx="144" cy="179"/>
              </a:xfrm>
              <a:prstGeom prst="line">
                <a:avLst/>
              </a:prstGeom>
              <a:noFill/>
              <a:ln w="25400">
                <a:solidFill>
                  <a:srgbClr val="33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800" name="Line 24"/>
              <p:cNvSpPr>
                <a:spLocks noChangeShapeType="1"/>
              </p:cNvSpPr>
              <p:nvPr/>
            </p:nvSpPr>
            <p:spPr bwMode="auto">
              <a:xfrm>
                <a:off x="3639" y="1691"/>
                <a:ext cx="95" cy="351"/>
              </a:xfrm>
              <a:prstGeom prst="line">
                <a:avLst/>
              </a:prstGeom>
              <a:noFill/>
              <a:ln w="25400">
                <a:solidFill>
                  <a:srgbClr val="33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801" name="Line 25"/>
              <p:cNvSpPr>
                <a:spLocks noChangeShapeType="1"/>
              </p:cNvSpPr>
              <p:nvPr/>
            </p:nvSpPr>
            <p:spPr bwMode="auto">
              <a:xfrm flipH="1">
                <a:off x="3301" y="1724"/>
                <a:ext cx="148" cy="151"/>
              </a:xfrm>
              <a:prstGeom prst="line">
                <a:avLst/>
              </a:prstGeom>
              <a:noFill/>
              <a:ln w="25400">
                <a:solidFill>
                  <a:srgbClr val="33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802" name="Line 26"/>
              <p:cNvSpPr>
                <a:spLocks noChangeShapeType="1"/>
              </p:cNvSpPr>
              <p:nvPr/>
            </p:nvSpPr>
            <p:spPr bwMode="auto">
              <a:xfrm flipH="1">
                <a:off x="3518" y="1687"/>
                <a:ext cx="111" cy="282"/>
              </a:xfrm>
              <a:prstGeom prst="line">
                <a:avLst/>
              </a:prstGeom>
              <a:noFill/>
              <a:ln w="25400">
                <a:solidFill>
                  <a:srgbClr val="33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803" name="Line 27"/>
              <p:cNvSpPr>
                <a:spLocks noChangeShapeType="1"/>
              </p:cNvSpPr>
              <p:nvPr/>
            </p:nvSpPr>
            <p:spPr bwMode="auto">
              <a:xfrm>
                <a:off x="3452" y="1454"/>
                <a:ext cx="163" cy="176"/>
              </a:xfrm>
              <a:prstGeom prst="line">
                <a:avLst/>
              </a:prstGeom>
              <a:noFill/>
              <a:ln w="25400">
                <a:solidFill>
                  <a:srgbClr val="33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804" name="Oval 28"/>
              <p:cNvSpPr>
                <a:spLocks noChangeArrowheads="1"/>
              </p:cNvSpPr>
              <p:nvPr/>
            </p:nvSpPr>
            <p:spPr bwMode="auto">
              <a:xfrm>
                <a:off x="3542" y="1629"/>
                <a:ext cx="150" cy="59"/>
              </a:xfrm>
              <a:prstGeom prst="ellipse">
                <a:avLst/>
              </a:prstGeom>
              <a:solidFill>
                <a:srgbClr val="339933"/>
              </a:solidFill>
              <a:ln w="1270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805" name="Oval 29"/>
              <p:cNvSpPr>
                <a:spLocks noChangeArrowheads="1"/>
              </p:cNvSpPr>
              <p:nvPr/>
            </p:nvSpPr>
            <p:spPr bwMode="auto">
              <a:xfrm>
                <a:off x="3445" y="1970"/>
                <a:ext cx="151" cy="61"/>
              </a:xfrm>
              <a:prstGeom prst="ellipse">
                <a:avLst/>
              </a:prstGeom>
              <a:solidFill>
                <a:srgbClr val="339933"/>
              </a:solidFill>
              <a:ln w="1270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806" name="Oval 30"/>
              <p:cNvSpPr>
                <a:spLocks noChangeArrowheads="1"/>
              </p:cNvSpPr>
              <p:nvPr/>
            </p:nvSpPr>
            <p:spPr bwMode="auto">
              <a:xfrm>
                <a:off x="3059" y="1935"/>
                <a:ext cx="148" cy="60"/>
              </a:xfrm>
              <a:prstGeom prst="ellipse">
                <a:avLst/>
              </a:prstGeom>
              <a:solidFill>
                <a:srgbClr val="339933"/>
              </a:solidFill>
              <a:ln w="1270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807" name="Oval 31"/>
              <p:cNvSpPr>
                <a:spLocks noChangeArrowheads="1"/>
              </p:cNvSpPr>
              <p:nvPr/>
            </p:nvSpPr>
            <p:spPr bwMode="auto">
              <a:xfrm>
                <a:off x="3229" y="1873"/>
                <a:ext cx="150" cy="60"/>
              </a:xfrm>
              <a:prstGeom prst="ellipse">
                <a:avLst/>
              </a:prstGeom>
              <a:solidFill>
                <a:srgbClr val="339933"/>
              </a:solidFill>
              <a:ln w="1270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808" name="Oval 32"/>
              <p:cNvSpPr>
                <a:spLocks noChangeArrowheads="1"/>
              </p:cNvSpPr>
              <p:nvPr/>
            </p:nvSpPr>
            <p:spPr bwMode="auto">
              <a:xfrm>
                <a:off x="3207" y="1622"/>
                <a:ext cx="151" cy="60"/>
              </a:xfrm>
              <a:prstGeom prst="ellipse">
                <a:avLst/>
              </a:prstGeom>
              <a:solidFill>
                <a:srgbClr val="339933"/>
              </a:solidFill>
              <a:ln w="1270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809" name="Oval 33"/>
              <p:cNvSpPr>
                <a:spLocks noChangeArrowheads="1"/>
              </p:cNvSpPr>
              <p:nvPr/>
            </p:nvSpPr>
            <p:spPr bwMode="auto">
              <a:xfrm>
                <a:off x="3657" y="2036"/>
                <a:ext cx="145" cy="60"/>
              </a:xfrm>
              <a:prstGeom prst="ellipse">
                <a:avLst/>
              </a:prstGeom>
              <a:solidFill>
                <a:srgbClr val="339933"/>
              </a:solidFill>
              <a:ln w="1270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810" name="Oval 34"/>
              <p:cNvSpPr>
                <a:spLocks noChangeArrowheads="1"/>
              </p:cNvSpPr>
              <p:nvPr/>
            </p:nvSpPr>
            <p:spPr bwMode="auto">
              <a:xfrm>
                <a:off x="3378" y="1387"/>
                <a:ext cx="147" cy="60"/>
              </a:xfrm>
              <a:prstGeom prst="ellipse">
                <a:avLst/>
              </a:prstGeom>
              <a:solidFill>
                <a:srgbClr val="339933"/>
              </a:solidFill>
              <a:ln w="1270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811" name="Oval 35"/>
              <p:cNvSpPr>
                <a:spLocks noChangeArrowheads="1"/>
              </p:cNvSpPr>
              <p:nvPr/>
            </p:nvSpPr>
            <p:spPr bwMode="auto">
              <a:xfrm>
                <a:off x="3376" y="1661"/>
                <a:ext cx="150" cy="61"/>
              </a:xfrm>
              <a:prstGeom prst="ellipse">
                <a:avLst/>
              </a:prstGeom>
              <a:solidFill>
                <a:srgbClr val="339933"/>
              </a:solidFill>
              <a:ln w="1270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812" name="Line 36"/>
              <p:cNvSpPr>
                <a:spLocks noChangeShapeType="1"/>
              </p:cNvSpPr>
              <p:nvPr/>
            </p:nvSpPr>
            <p:spPr bwMode="auto">
              <a:xfrm>
                <a:off x="3452" y="1454"/>
                <a:ext cx="0" cy="203"/>
              </a:xfrm>
              <a:prstGeom prst="line">
                <a:avLst/>
              </a:prstGeom>
              <a:noFill/>
              <a:ln w="25400">
                <a:solidFill>
                  <a:srgbClr val="33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813" name="Oval 37"/>
              <p:cNvSpPr>
                <a:spLocks noChangeArrowheads="1"/>
              </p:cNvSpPr>
              <p:nvPr/>
            </p:nvSpPr>
            <p:spPr bwMode="auto">
              <a:xfrm>
                <a:off x="3378" y="1815"/>
                <a:ext cx="149" cy="62"/>
              </a:xfrm>
              <a:prstGeom prst="ellipse">
                <a:avLst/>
              </a:prstGeom>
              <a:solidFill>
                <a:srgbClr val="339933"/>
              </a:solidFill>
              <a:ln w="1270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814" name="Line 38"/>
              <p:cNvSpPr>
                <a:spLocks noChangeShapeType="1"/>
              </p:cNvSpPr>
              <p:nvPr/>
            </p:nvSpPr>
            <p:spPr bwMode="auto">
              <a:xfrm flipH="1">
                <a:off x="3456" y="1721"/>
                <a:ext cx="4" cy="90"/>
              </a:xfrm>
              <a:prstGeom prst="line">
                <a:avLst/>
              </a:prstGeom>
              <a:noFill/>
              <a:ln w="25400">
                <a:solidFill>
                  <a:srgbClr val="33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71690" name="Line 39"/>
            <p:cNvSpPr>
              <a:spLocks noChangeShapeType="1"/>
            </p:cNvSpPr>
            <p:nvPr/>
          </p:nvSpPr>
          <p:spPr bwMode="auto">
            <a:xfrm>
              <a:off x="455" y="2378"/>
              <a:ext cx="52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691" name="Line 40"/>
            <p:cNvSpPr>
              <a:spLocks noChangeShapeType="1"/>
            </p:cNvSpPr>
            <p:nvPr/>
          </p:nvSpPr>
          <p:spPr bwMode="auto">
            <a:xfrm>
              <a:off x="451" y="3035"/>
              <a:ext cx="52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4969" name="Rectangle 41"/>
            <p:cNvSpPr>
              <a:spLocks noChangeArrowheads="1"/>
            </p:cNvSpPr>
            <p:nvPr/>
          </p:nvSpPr>
          <p:spPr bwMode="auto">
            <a:xfrm>
              <a:off x="1554" y="3220"/>
              <a:ext cx="525" cy="701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l-GR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4970" name="Rectangle 42"/>
            <p:cNvSpPr>
              <a:spLocks noChangeArrowheads="1"/>
            </p:cNvSpPr>
            <p:nvPr/>
          </p:nvSpPr>
          <p:spPr bwMode="auto">
            <a:xfrm>
              <a:off x="3150" y="3220"/>
              <a:ext cx="524" cy="701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l-GR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4971" name="Rectangle 43"/>
            <p:cNvSpPr>
              <a:spLocks noChangeArrowheads="1"/>
            </p:cNvSpPr>
            <p:nvPr/>
          </p:nvSpPr>
          <p:spPr bwMode="auto">
            <a:xfrm>
              <a:off x="4213" y="3220"/>
              <a:ext cx="525" cy="701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l-GR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4972" name="Rectangle 44"/>
            <p:cNvSpPr>
              <a:spLocks noChangeArrowheads="1"/>
            </p:cNvSpPr>
            <p:nvPr/>
          </p:nvSpPr>
          <p:spPr bwMode="auto">
            <a:xfrm>
              <a:off x="2352" y="3220"/>
              <a:ext cx="524" cy="701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l-GR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4973" name="Rectangle 45"/>
            <p:cNvSpPr>
              <a:spLocks noChangeArrowheads="1"/>
            </p:cNvSpPr>
            <p:nvPr/>
          </p:nvSpPr>
          <p:spPr bwMode="auto">
            <a:xfrm>
              <a:off x="5011" y="3220"/>
              <a:ext cx="525" cy="701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l-GR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697" name="Oval 46"/>
            <p:cNvSpPr>
              <a:spLocks noChangeArrowheads="1"/>
            </p:cNvSpPr>
            <p:nvPr/>
          </p:nvSpPr>
          <p:spPr bwMode="auto">
            <a:xfrm>
              <a:off x="3859" y="3604"/>
              <a:ext cx="37" cy="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l-G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1698" name="Oval 47"/>
            <p:cNvSpPr>
              <a:spLocks noChangeArrowheads="1"/>
            </p:cNvSpPr>
            <p:nvPr/>
          </p:nvSpPr>
          <p:spPr bwMode="auto">
            <a:xfrm>
              <a:off x="3947" y="3604"/>
              <a:ext cx="37" cy="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l-G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1699" name="Oval 48"/>
            <p:cNvSpPr>
              <a:spLocks noChangeArrowheads="1"/>
            </p:cNvSpPr>
            <p:nvPr/>
          </p:nvSpPr>
          <p:spPr bwMode="auto">
            <a:xfrm>
              <a:off x="4036" y="3604"/>
              <a:ext cx="37" cy="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l-G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1700" name="Line 49"/>
            <p:cNvSpPr>
              <a:spLocks noChangeShapeType="1"/>
            </p:cNvSpPr>
            <p:nvPr/>
          </p:nvSpPr>
          <p:spPr bwMode="auto">
            <a:xfrm>
              <a:off x="841" y="3408"/>
              <a:ext cx="3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01" name="Line 50"/>
            <p:cNvSpPr>
              <a:spLocks noChangeShapeType="1"/>
            </p:cNvSpPr>
            <p:nvPr/>
          </p:nvSpPr>
          <p:spPr bwMode="auto">
            <a:xfrm>
              <a:off x="841" y="3504"/>
              <a:ext cx="3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02" name="Line 51"/>
            <p:cNvSpPr>
              <a:spLocks noChangeShapeType="1"/>
            </p:cNvSpPr>
            <p:nvPr/>
          </p:nvSpPr>
          <p:spPr bwMode="auto">
            <a:xfrm flipV="1">
              <a:off x="841" y="3596"/>
              <a:ext cx="352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03" name="Line 52"/>
            <p:cNvSpPr>
              <a:spLocks noChangeShapeType="1"/>
            </p:cNvSpPr>
            <p:nvPr/>
          </p:nvSpPr>
          <p:spPr bwMode="auto">
            <a:xfrm>
              <a:off x="841" y="3696"/>
              <a:ext cx="3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04" name="Rectangle 53"/>
            <p:cNvSpPr>
              <a:spLocks noChangeArrowheads="1"/>
            </p:cNvSpPr>
            <p:nvPr/>
          </p:nvSpPr>
          <p:spPr bwMode="auto">
            <a:xfrm>
              <a:off x="171" y="2366"/>
              <a:ext cx="7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 b="1">
                  <a:solidFill>
                    <a:schemeClr val="tx1"/>
                  </a:solidFill>
                  <a:latin typeface="Calibri" pitchFamily="34" charset="0"/>
                </a:rPr>
                <a:t>F</a:t>
              </a:r>
              <a:r>
                <a:rPr lang="el-GR" sz="1400" b="1">
                  <a:solidFill>
                    <a:schemeClr val="tx1"/>
                  </a:solidFill>
                  <a:latin typeface="Calibri" pitchFamily="34" charset="0"/>
                </a:rPr>
                <a:t>act data base</a:t>
              </a:r>
            </a:p>
          </p:txBody>
        </p:sp>
        <p:sp>
          <p:nvSpPr>
            <p:cNvPr id="71705" name="Rectangle 54"/>
            <p:cNvSpPr>
              <a:spLocks noChangeArrowheads="1"/>
            </p:cNvSpPr>
            <p:nvPr/>
          </p:nvSpPr>
          <p:spPr bwMode="auto">
            <a:xfrm>
              <a:off x="964" y="3361"/>
              <a:ext cx="139" cy="3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l-G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1706" name="Rectangle 55"/>
            <p:cNvSpPr>
              <a:spLocks noChangeArrowheads="1"/>
            </p:cNvSpPr>
            <p:nvPr/>
          </p:nvSpPr>
          <p:spPr bwMode="auto">
            <a:xfrm>
              <a:off x="1671" y="3464"/>
              <a:ext cx="140" cy="3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l-G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1707" name="Rectangle 56"/>
            <p:cNvSpPr>
              <a:spLocks noChangeArrowheads="1"/>
            </p:cNvSpPr>
            <p:nvPr/>
          </p:nvSpPr>
          <p:spPr bwMode="auto">
            <a:xfrm>
              <a:off x="2427" y="3562"/>
              <a:ext cx="139" cy="3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l-G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1708" name="Rectangle 57"/>
            <p:cNvSpPr>
              <a:spLocks noChangeArrowheads="1"/>
            </p:cNvSpPr>
            <p:nvPr/>
          </p:nvSpPr>
          <p:spPr bwMode="auto">
            <a:xfrm>
              <a:off x="3235" y="3658"/>
              <a:ext cx="140" cy="3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l-G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1709" name="Rectangle 58"/>
            <p:cNvSpPr>
              <a:spLocks noChangeArrowheads="1"/>
            </p:cNvSpPr>
            <p:nvPr/>
          </p:nvSpPr>
          <p:spPr bwMode="auto">
            <a:xfrm>
              <a:off x="3454" y="3355"/>
              <a:ext cx="140" cy="3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l-G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1710" name="Rectangle 59"/>
            <p:cNvSpPr>
              <a:spLocks noChangeArrowheads="1"/>
            </p:cNvSpPr>
            <p:nvPr/>
          </p:nvSpPr>
          <p:spPr bwMode="auto">
            <a:xfrm>
              <a:off x="1063" y="3658"/>
              <a:ext cx="139" cy="3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l-G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1711" name="Rectangle 60"/>
            <p:cNvSpPr>
              <a:spLocks noChangeArrowheads="1"/>
            </p:cNvSpPr>
            <p:nvPr/>
          </p:nvSpPr>
          <p:spPr bwMode="auto">
            <a:xfrm>
              <a:off x="5103" y="3437"/>
              <a:ext cx="140" cy="3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l-G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1712" name="Line 61"/>
            <p:cNvSpPr>
              <a:spLocks noChangeShapeType="1"/>
            </p:cNvSpPr>
            <p:nvPr/>
          </p:nvSpPr>
          <p:spPr bwMode="auto">
            <a:xfrm>
              <a:off x="841" y="3801"/>
              <a:ext cx="3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13" name="Line 62"/>
            <p:cNvSpPr>
              <a:spLocks noChangeShapeType="1"/>
            </p:cNvSpPr>
            <p:nvPr/>
          </p:nvSpPr>
          <p:spPr bwMode="auto">
            <a:xfrm>
              <a:off x="1636" y="3405"/>
              <a:ext cx="3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14" name="Line 63"/>
            <p:cNvSpPr>
              <a:spLocks noChangeShapeType="1"/>
            </p:cNvSpPr>
            <p:nvPr/>
          </p:nvSpPr>
          <p:spPr bwMode="auto">
            <a:xfrm>
              <a:off x="1636" y="3501"/>
              <a:ext cx="3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15" name="Line 64"/>
            <p:cNvSpPr>
              <a:spLocks noChangeShapeType="1"/>
            </p:cNvSpPr>
            <p:nvPr/>
          </p:nvSpPr>
          <p:spPr bwMode="auto">
            <a:xfrm flipV="1">
              <a:off x="1636" y="3593"/>
              <a:ext cx="352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16" name="Line 65"/>
            <p:cNvSpPr>
              <a:spLocks noChangeShapeType="1"/>
            </p:cNvSpPr>
            <p:nvPr/>
          </p:nvSpPr>
          <p:spPr bwMode="auto">
            <a:xfrm>
              <a:off x="1636" y="3693"/>
              <a:ext cx="3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17" name="Rectangle 66"/>
            <p:cNvSpPr>
              <a:spLocks noChangeArrowheads="1"/>
            </p:cNvSpPr>
            <p:nvPr/>
          </p:nvSpPr>
          <p:spPr bwMode="auto">
            <a:xfrm>
              <a:off x="1776" y="3691"/>
              <a:ext cx="185" cy="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l-G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1718" name="Line 67"/>
            <p:cNvSpPr>
              <a:spLocks noChangeShapeType="1"/>
            </p:cNvSpPr>
            <p:nvPr/>
          </p:nvSpPr>
          <p:spPr bwMode="auto">
            <a:xfrm>
              <a:off x="1636" y="3798"/>
              <a:ext cx="3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19" name="Line 68"/>
            <p:cNvSpPr>
              <a:spLocks noChangeShapeType="1"/>
            </p:cNvSpPr>
            <p:nvPr/>
          </p:nvSpPr>
          <p:spPr bwMode="auto">
            <a:xfrm>
              <a:off x="2423" y="3404"/>
              <a:ext cx="3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20" name="Line 69"/>
            <p:cNvSpPr>
              <a:spLocks noChangeShapeType="1"/>
            </p:cNvSpPr>
            <p:nvPr/>
          </p:nvSpPr>
          <p:spPr bwMode="auto">
            <a:xfrm>
              <a:off x="2423" y="3500"/>
              <a:ext cx="3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21" name="Line 70"/>
            <p:cNvSpPr>
              <a:spLocks noChangeShapeType="1"/>
            </p:cNvSpPr>
            <p:nvPr/>
          </p:nvSpPr>
          <p:spPr bwMode="auto">
            <a:xfrm flipV="1">
              <a:off x="2423" y="3592"/>
              <a:ext cx="352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22" name="Line 71"/>
            <p:cNvSpPr>
              <a:spLocks noChangeShapeType="1"/>
            </p:cNvSpPr>
            <p:nvPr/>
          </p:nvSpPr>
          <p:spPr bwMode="auto">
            <a:xfrm>
              <a:off x="2423" y="3692"/>
              <a:ext cx="3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23" name="Line 72"/>
            <p:cNvSpPr>
              <a:spLocks noChangeShapeType="1"/>
            </p:cNvSpPr>
            <p:nvPr/>
          </p:nvSpPr>
          <p:spPr bwMode="auto">
            <a:xfrm>
              <a:off x="2423" y="3797"/>
              <a:ext cx="3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24" name="Line 73"/>
            <p:cNvSpPr>
              <a:spLocks noChangeShapeType="1"/>
            </p:cNvSpPr>
            <p:nvPr/>
          </p:nvSpPr>
          <p:spPr bwMode="auto">
            <a:xfrm>
              <a:off x="3229" y="3404"/>
              <a:ext cx="3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25" name="Line 74"/>
            <p:cNvSpPr>
              <a:spLocks noChangeShapeType="1"/>
            </p:cNvSpPr>
            <p:nvPr/>
          </p:nvSpPr>
          <p:spPr bwMode="auto">
            <a:xfrm>
              <a:off x="3229" y="3500"/>
              <a:ext cx="3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26" name="Line 75"/>
            <p:cNvSpPr>
              <a:spLocks noChangeShapeType="1"/>
            </p:cNvSpPr>
            <p:nvPr/>
          </p:nvSpPr>
          <p:spPr bwMode="auto">
            <a:xfrm flipV="1">
              <a:off x="3229" y="3592"/>
              <a:ext cx="352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27" name="Line 76"/>
            <p:cNvSpPr>
              <a:spLocks noChangeShapeType="1"/>
            </p:cNvSpPr>
            <p:nvPr/>
          </p:nvSpPr>
          <p:spPr bwMode="auto">
            <a:xfrm>
              <a:off x="3229" y="3692"/>
              <a:ext cx="3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28" name="Line 77"/>
            <p:cNvSpPr>
              <a:spLocks noChangeShapeType="1"/>
            </p:cNvSpPr>
            <p:nvPr/>
          </p:nvSpPr>
          <p:spPr bwMode="auto">
            <a:xfrm>
              <a:off x="3229" y="3797"/>
              <a:ext cx="3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29" name="Line 78"/>
            <p:cNvSpPr>
              <a:spLocks noChangeShapeType="1"/>
            </p:cNvSpPr>
            <p:nvPr/>
          </p:nvSpPr>
          <p:spPr bwMode="auto">
            <a:xfrm>
              <a:off x="4304" y="3386"/>
              <a:ext cx="3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30" name="Line 79"/>
            <p:cNvSpPr>
              <a:spLocks noChangeShapeType="1"/>
            </p:cNvSpPr>
            <p:nvPr/>
          </p:nvSpPr>
          <p:spPr bwMode="auto">
            <a:xfrm>
              <a:off x="4304" y="3482"/>
              <a:ext cx="3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31" name="Line 80"/>
            <p:cNvSpPr>
              <a:spLocks noChangeShapeType="1"/>
            </p:cNvSpPr>
            <p:nvPr/>
          </p:nvSpPr>
          <p:spPr bwMode="auto">
            <a:xfrm flipV="1">
              <a:off x="4304" y="3574"/>
              <a:ext cx="352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32" name="Line 81"/>
            <p:cNvSpPr>
              <a:spLocks noChangeShapeType="1"/>
            </p:cNvSpPr>
            <p:nvPr/>
          </p:nvSpPr>
          <p:spPr bwMode="auto">
            <a:xfrm>
              <a:off x="4304" y="3674"/>
              <a:ext cx="3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33" name="Rectangle 82"/>
            <p:cNvSpPr>
              <a:spLocks noChangeArrowheads="1"/>
            </p:cNvSpPr>
            <p:nvPr/>
          </p:nvSpPr>
          <p:spPr bwMode="auto">
            <a:xfrm>
              <a:off x="4525" y="3636"/>
              <a:ext cx="140" cy="3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l-G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1734" name="Line 83"/>
            <p:cNvSpPr>
              <a:spLocks noChangeShapeType="1"/>
            </p:cNvSpPr>
            <p:nvPr/>
          </p:nvSpPr>
          <p:spPr bwMode="auto">
            <a:xfrm>
              <a:off x="4304" y="3779"/>
              <a:ext cx="3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35" name="Line 84"/>
            <p:cNvSpPr>
              <a:spLocks noChangeShapeType="1"/>
            </p:cNvSpPr>
            <p:nvPr/>
          </p:nvSpPr>
          <p:spPr bwMode="auto">
            <a:xfrm>
              <a:off x="5089" y="3383"/>
              <a:ext cx="3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36" name="Line 85"/>
            <p:cNvSpPr>
              <a:spLocks noChangeShapeType="1"/>
            </p:cNvSpPr>
            <p:nvPr/>
          </p:nvSpPr>
          <p:spPr bwMode="auto">
            <a:xfrm>
              <a:off x="5089" y="3479"/>
              <a:ext cx="3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37" name="Line 86"/>
            <p:cNvSpPr>
              <a:spLocks noChangeShapeType="1"/>
            </p:cNvSpPr>
            <p:nvPr/>
          </p:nvSpPr>
          <p:spPr bwMode="auto">
            <a:xfrm>
              <a:off x="5089" y="3575"/>
              <a:ext cx="342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38" name="Line 87"/>
            <p:cNvSpPr>
              <a:spLocks noChangeShapeType="1"/>
            </p:cNvSpPr>
            <p:nvPr/>
          </p:nvSpPr>
          <p:spPr bwMode="auto">
            <a:xfrm>
              <a:off x="5089" y="3671"/>
              <a:ext cx="3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39" name="Rectangle 88"/>
            <p:cNvSpPr>
              <a:spLocks noChangeArrowheads="1"/>
            </p:cNvSpPr>
            <p:nvPr/>
          </p:nvSpPr>
          <p:spPr bwMode="auto">
            <a:xfrm>
              <a:off x="5310" y="3633"/>
              <a:ext cx="140" cy="3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l-G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1740" name="Line 89"/>
            <p:cNvSpPr>
              <a:spLocks noChangeShapeType="1"/>
            </p:cNvSpPr>
            <p:nvPr/>
          </p:nvSpPr>
          <p:spPr bwMode="auto">
            <a:xfrm>
              <a:off x="5089" y="3776"/>
              <a:ext cx="3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41" name="Rectangle 90"/>
            <p:cNvSpPr>
              <a:spLocks noChangeArrowheads="1"/>
            </p:cNvSpPr>
            <p:nvPr/>
          </p:nvSpPr>
          <p:spPr bwMode="auto">
            <a:xfrm>
              <a:off x="3312" y="3458"/>
              <a:ext cx="140" cy="3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l-G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1742" name="Rectangle 92"/>
            <p:cNvSpPr>
              <a:spLocks noChangeArrowheads="1"/>
            </p:cNvSpPr>
            <p:nvPr/>
          </p:nvSpPr>
          <p:spPr bwMode="auto">
            <a:xfrm>
              <a:off x="619" y="740"/>
              <a:ext cx="143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Calibri" pitchFamily="34" charset="0"/>
                </a:rPr>
                <a:t>Actors</a:t>
              </a:r>
            </a:p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Calibri" pitchFamily="34" charset="0"/>
                </a:rPr>
                <a:t> (persons and organizations)</a:t>
              </a:r>
            </a:p>
          </p:txBody>
        </p:sp>
        <p:sp>
          <p:nvSpPr>
            <p:cNvPr id="71743" name="Rectangle 93"/>
            <p:cNvSpPr>
              <a:spLocks noChangeArrowheads="1"/>
            </p:cNvSpPr>
            <p:nvPr/>
          </p:nvSpPr>
          <p:spPr bwMode="auto">
            <a:xfrm>
              <a:off x="813" y="2521"/>
              <a:ext cx="67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Calibri" pitchFamily="34" charset="0"/>
                </a:rPr>
                <a:t>Omer Pasha</a:t>
              </a:r>
            </a:p>
          </p:txBody>
        </p:sp>
        <p:sp>
          <p:nvSpPr>
            <p:cNvPr id="71744" name="Rectangle 94"/>
            <p:cNvSpPr>
              <a:spLocks noChangeArrowheads="1"/>
            </p:cNvSpPr>
            <p:nvPr/>
          </p:nvSpPr>
          <p:spPr bwMode="auto">
            <a:xfrm>
              <a:off x="2318" y="1856"/>
              <a:ext cx="5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Calibri" pitchFamily="34" charset="0"/>
                </a:rPr>
                <a:t>Purchase</a:t>
              </a:r>
            </a:p>
          </p:txBody>
        </p:sp>
        <p:sp>
          <p:nvSpPr>
            <p:cNvPr id="71745" name="Rectangle 95"/>
            <p:cNvSpPr>
              <a:spLocks noChangeArrowheads="1"/>
            </p:cNvSpPr>
            <p:nvPr/>
          </p:nvSpPr>
          <p:spPr bwMode="auto">
            <a:xfrm>
              <a:off x="4791" y="812"/>
              <a:ext cx="4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Calibri" pitchFamily="34" charset="0"/>
                </a:rPr>
                <a:t>Objects</a:t>
              </a:r>
            </a:p>
          </p:txBody>
        </p:sp>
        <p:sp>
          <p:nvSpPr>
            <p:cNvPr id="71746" name="Rectangle 96"/>
            <p:cNvSpPr>
              <a:spLocks noChangeArrowheads="1"/>
            </p:cNvSpPr>
            <p:nvPr/>
          </p:nvSpPr>
          <p:spPr bwMode="auto">
            <a:xfrm>
              <a:off x="1844" y="2811"/>
              <a:ext cx="11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Calibri" pitchFamily="34" charset="0"/>
                </a:rPr>
                <a:t>Purchase </a:t>
              </a:r>
              <a:r>
                <a:rPr lang="en-US" sz="1400" b="1">
                  <a:solidFill>
                    <a:schemeClr val="tx1"/>
                  </a:solidFill>
                  <a:latin typeface="Calibri" pitchFamily="34" charset="0"/>
                </a:rPr>
                <a:t>Act </a:t>
              </a:r>
              <a:r>
                <a:rPr lang="el-GR" sz="1400" b="1">
                  <a:solidFill>
                    <a:schemeClr val="tx1"/>
                  </a:solidFill>
                  <a:latin typeface="Calibri" pitchFamily="34" charset="0"/>
                </a:rPr>
                <a:t>43</a:t>
              </a:r>
            </a:p>
          </p:txBody>
        </p:sp>
        <p:sp>
          <p:nvSpPr>
            <p:cNvPr id="71747" name="Rectangle 97"/>
            <p:cNvSpPr>
              <a:spLocks noChangeArrowheads="1"/>
            </p:cNvSpPr>
            <p:nvPr/>
          </p:nvSpPr>
          <p:spPr bwMode="auto">
            <a:xfrm>
              <a:off x="102" y="1128"/>
              <a:ext cx="8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903288" eaLnBrk="0" hangingPunct="0">
                <a:lnSpc>
                  <a:spcPct val="100000"/>
                </a:lnSpc>
                <a:buClrTx/>
                <a:buSzTx/>
                <a:buFontTx/>
                <a:buNone/>
                <a:tabLst>
                  <a:tab pos="2174875" algn="l"/>
                </a:tabLst>
              </a:pPr>
              <a:r>
                <a:rPr lang="el-GR" sz="1400" b="1">
                  <a:solidFill>
                    <a:schemeClr val="tx1"/>
                  </a:solidFill>
                  <a:latin typeface="Calibri" pitchFamily="34" charset="0"/>
                </a:rPr>
                <a:t>Faceted schema</a:t>
              </a:r>
            </a:p>
          </p:txBody>
        </p:sp>
        <p:sp>
          <p:nvSpPr>
            <p:cNvPr id="71748" name="Rectangle 98"/>
            <p:cNvSpPr>
              <a:spLocks noChangeArrowheads="1"/>
            </p:cNvSpPr>
            <p:nvPr/>
          </p:nvSpPr>
          <p:spPr bwMode="auto">
            <a:xfrm>
              <a:off x="102" y="3236"/>
              <a:ext cx="66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Calibri" pitchFamily="34" charset="0"/>
                </a:rPr>
                <a:t>Document Digital Library</a:t>
              </a:r>
            </a:p>
          </p:txBody>
        </p:sp>
        <p:sp>
          <p:nvSpPr>
            <p:cNvPr id="71749" name="AutoShape 99"/>
            <p:cNvSpPr>
              <a:spLocks noChangeArrowheads="1"/>
            </p:cNvSpPr>
            <p:nvPr/>
          </p:nvSpPr>
          <p:spPr bwMode="auto">
            <a:xfrm>
              <a:off x="4528" y="1028"/>
              <a:ext cx="910" cy="1119"/>
            </a:xfrm>
            <a:prstGeom prst="triangle">
              <a:avLst>
                <a:gd name="adj" fmla="val 49995"/>
              </a:avLst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l-G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grpSp>
          <p:nvGrpSpPr>
            <p:cNvPr id="5" name="Group 100"/>
            <p:cNvGrpSpPr>
              <a:grpSpLocks/>
            </p:cNvGrpSpPr>
            <p:nvPr/>
          </p:nvGrpSpPr>
          <p:grpSpPr bwMode="auto">
            <a:xfrm>
              <a:off x="4638" y="1387"/>
              <a:ext cx="686" cy="709"/>
              <a:chOff x="5023" y="1387"/>
              <a:chExt cx="743" cy="709"/>
            </a:xfrm>
          </p:grpSpPr>
          <p:sp>
            <p:nvSpPr>
              <p:cNvPr id="71780" name="Line 101"/>
              <p:cNvSpPr>
                <a:spLocks noChangeShapeType="1"/>
              </p:cNvSpPr>
              <p:nvPr/>
            </p:nvSpPr>
            <p:spPr bwMode="auto">
              <a:xfrm flipH="1">
                <a:off x="5096" y="1687"/>
                <a:ext cx="151" cy="255"/>
              </a:xfrm>
              <a:prstGeom prst="line">
                <a:avLst/>
              </a:prstGeom>
              <a:noFill/>
              <a:ln w="25400">
                <a:solidFill>
                  <a:srgbClr val="92349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781" name="Line 102"/>
              <p:cNvSpPr>
                <a:spLocks noChangeShapeType="1"/>
              </p:cNvSpPr>
              <p:nvPr/>
            </p:nvSpPr>
            <p:spPr bwMode="auto">
              <a:xfrm>
                <a:off x="5247" y="1691"/>
                <a:ext cx="18" cy="181"/>
              </a:xfrm>
              <a:prstGeom prst="line">
                <a:avLst/>
              </a:prstGeom>
              <a:noFill/>
              <a:ln w="25400">
                <a:solidFill>
                  <a:srgbClr val="92349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782" name="Line 103"/>
              <p:cNvSpPr>
                <a:spLocks noChangeShapeType="1"/>
              </p:cNvSpPr>
              <p:nvPr/>
            </p:nvSpPr>
            <p:spPr bwMode="auto">
              <a:xfrm flipH="1">
                <a:off x="5276" y="1451"/>
                <a:ext cx="144" cy="179"/>
              </a:xfrm>
              <a:prstGeom prst="line">
                <a:avLst/>
              </a:prstGeom>
              <a:noFill/>
              <a:ln w="25400">
                <a:solidFill>
                  <a:srgbClr val="92349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783" name="Line 104"/>
              <p:cNvSpPr>
                <a:spLocks noChangeShapeType="1"/>
              </p:cNvSpPr>
              <p:nvPr/>
            </p:nvSpPr>
            <p:spPr bwMode="auto">
              <a:xfrm>
                <a:off x="5603" y="1691"/>
                <a:ext cx="95" cy="351"/>
              </a:xfrm>
              <a:prstGeom prst="line">
                <a:avLst/>
              </a:prstGeom>
              <a:noFill/>
              <a:ln w="25400">
                <a:solidFill>
                  <a:srgbClr val="92349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784" name="Line 105"/>
              <p:cNvSpPr>
                <a:spLocks noChangeShapeType="1"/>
              </p:cNvSpPr>
              <p:nvPr/>
            </p:nvSpPr>
            <p:spPr bwMode="auto">
              <a:xfrm flipH="1">
                <a:off x="5265" y="1724"/>
                <a:ext cx="148" cy="151"/>
              </a:xfrm>
              <a:prstGeom prst="line">
                <a:avLst/>
              </a:prstGeom>
              <a:noFill/>
              <a:ln w="25400">
                <a:solidFill>
                  <a:srgbClr val="92349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785" name="Line 106"/>
              <p:cNvSpPr>
                <a:spLocks noChangeShapeType="1"/>
              </p:cNvSpPr>
              <p:nvPr/>
            </p:nvSpPr>
            <p:spPr bwMode="auto">
              <a:xfrm flipH="1">
                <a:off x="5482" y="1687"/>
                <a:ext cx="111" cy="282"/>
              </a:xfrm>
              <a:prstGeom prst="line">
                <a:avLst/>
              </a:prstGeom>
              <a:noFill/>
              <a:ln w="25400">
                <a:solidFill>
                  <a:srgbClr val="92349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786" name="Line 107"/>
              <p:cNvSpPr>
                <a:spLocks noChangeShapeType="1"/>
              </p:cNvSpPr>
              <p:nvPr/>
            </p:nvSpPr>
            <p:spPr bwMode="auto">
              <a:xfrm>
                <a:off x="5416" y="1454"/>
                <a:ext cx="163" cy="176"/>
              </a:xfrm>
              <a:prstGeom prst="line">
                <a:avLst/>
              </a:prstGeom>
              <a:noFill/>
              <a:ln w="25400">
                <a:solidFill>
                  <a:srgbClr val="92349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787" name="Oval 108"/>
              <p:cNvSpPr>
                <a:spLocks noChangeArrowheads="1"/>
              </p:cNvSpPr>
              <p:nvPr/>
            </p:nvSpPr>
            <p:spPr bwMode="auto">
              <a:xfrm>
                <a:off x="5506" y="1629"/>
                <a:ext cx="150" cy="59"/>
              </a:xfrm>
              <a:prstGeom prst="ellipse">
                <a:avLst/>
              </a:prstGeom>
              <a:solidFill>
                <a:srgbClr val="923492"/>
              </a:solidFill>
              <a:ln w="12700">
                <a:solidFill>
                  <a:srgbClr val="92349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788" name="Oval 109"/>
              <p:cNvSpPr>
                <a:spLocks noChangeArrowheads="1"/>
              </p:cNvSpPr>
              <p:nvPr/>
            </p:nvSpPr>
            <p:spPr bwMode="auto">
              <a:xfrm>
                <a:off x="5409" y="1970"/>
                <a:ext cx="151" cy="61"/>
              </a:xfrm>
              <a:prstGeom prst="ellipse">
                <a:avLst/>
              </a:prstGeom>
              <a:solidFill>
                <a:srgbClr val="923492"/>
              </a:solidFill>
              <a:ln w="12700">
                <a:solidFill>
                  <a:srgbClr val="92349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789" name="Oval 110"/>
              <p:cNvSpPr>
                <a:spLocks noChangeArrowheads="1"/>
              </p:cNvSpPr>
              <p:nvPr/>
            </p:nvSpPr>
            <p:spPr bwMode="auto">
              <a:xfrm>
                <a:off x="5023" y="1935"/>
                <a:ext cx="148" cy="60"/>
              </a:xfrm>
              <a:prstGeom prst="ellipse">
                <a:avLst/>
              </a:prstGeom>
              <a:solidFill>
                <a:srgbClr val="923492"/>
              </a:solidFill>
              <a:ln w="12700">
                <a:solidFill>
                  <a:srgbClr val="92349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790" name="Oval 111"/>
              <p:cNvSpPr>
                <a:spLocks noChangeArrowheads="1"/>
              </p:cNvSpPr>
              <p:nvPr/>
            </p:nvSpPr>
            <p:spPr bwMode="auto">
              <a:xfrm>
                <a:off x="5193" y="1873"/>
                <a:ext cx="150" cy="60"/>
              </a:xfrm>
              <a:prstGeom prst="ellipse">
                <a:avLst/>
              </a:prstGeom>
              <a:solidFill>
                <a:srgbClr val="923492"/>
              </a:solidFill>
              <a:ln w="12700">
                <a:solidFill>
                  <a:srgbClr val="92349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791" name="Oval 112"/>
              <p:cNvSpPr>
                <a:spLocks noChangeArrowheads="1"/>
              </p:cNvSpPr>
              <p:nvPr/>
            </p:nvSpPr>
            <p:spPr bwMode="auto">
              <a:xfrm>
                <a:off x="5171" y="1622"/>
                <a:ext cx="151" cy="60"/>
              </a:xfrm>
              <a:prstGeom prst="ellipse">
                <a:avLst/>
              </a:prstGeom>
              <a:solidFill>
                <a:srgbClr val="923492"/>
              </a:solidFill>
              <a:ln w="12700">
                <a:solidFill>
                  <a:srgbClr val="92349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792" name="Oval 113"/>
              <p:cNvSpPr>
                <a:spLocks noChangeArrowheads="1"/>
              </p:cNvSpPr>
              <p:nvPr/>
            </p:nvSpPr>
            <p:spPr bwMode="auto">
              <a:xfrm>
                <a:off x="5621" y="2036"/>
                <a:ext cx="145" cy="60"/>
              </a:xfrm>
              <a:prstGeom prst="ellipse">
                <a:avLst/>
              </a:prstGeom>
              <a:solidFill>
                <a:srgbClr val="923492"/>
              </a:solidFill>
              <a:ln w="12700">
                <a:solidFill>
                  <a:srgbClr val="92349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793" name="Oval 114"/>
              <p:cNvSpPr>
                <a:spLocks noChangeArrowheads="1"/>
              </p:cNvSpPr>
              <p:nvPr/>
            </p:nvSpPr>
            <p:spPr bwMode="auto">
              <a:xfrm>
                <a:off x="5342" y="1387"/>
                <a:ext cx="147" cy="60"/>
              </a:xfrm>
              <a:prstGeom prst="ellipse">
                <a:avLst/>
              </a:prstGeom>
              <a:solidFill>
                <a:srgbClr val="923492"/>
              </a:solidFill>
              <a:ln w="12700">
                <a:solidFill>
                  <a:srgbClr val="92349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794" name="Oval 115"/>
              <p:cNvSpPr>
                <a:spLocks noChangeArrowheads="1"/>
              </p:cNvSpPr>
              <p:nvPr/>
            </p:nvSpPr>
            <p:spPr bwMode="auto">
              <a:xfrm>
                <a:off x="5340" y="1661"/>
                <a:ext cx="150" cy="61"/>
              </a:xfrm>
              <a:prstGeom prst="ellipse">
                <a:avLst/>
              </a:prstGeom>
              <a:solidFill>
                <a:srgbClr val="923492"/>
              </a:solidFill>
              <a:ln w="12700">
                <a:solidFill>
                  <a:srgbClr val="92349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795" name="Line 116"/>
              <p:cNvSpPr>
                <a:spLocks noChangeShapeType="1"/>
              </p:cNvSpPr>
              <p:nvPr/>
            </p:nvSpPr>
            <p:spPr bwMode="auto">
              <a:xfrm>
                <a:off x="5416" y="1454"/>
                <a:ext cx="16" cy="213"/>
              </a:xfrm>
              <a:prstGeom prst="line">
                <a:avLst/>
              </a:prstGeom>
              <a:noFill/>
              <a:ln w="25400">
                <a:solidFill>
                  <a:srgbClr val="92349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796" name="Line 117"/>
              <p:cNvSpPr>
                <a:spLocks noChangeShapeType="1"/>
              </p:cNvSpPr>
              <p:nvPr/>
            </p:nvSpPr>
            <p:spPr bwMode="auto">
              <a:xfrm>
                <a:off x="5428" y="1724"/>
                <a:ext cx="264" cy="300"/>
              </a:xfrm>
              <a:prstGeom prst="line">
                <a:avLst/>
              </a:prstGeom>
              <a:noFill/>
              <a:ln w="25400">
                <a:solidFill>
                  <a:srgbClr val="92349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71751" name="Rectangle 118"/>
            <p:cNvSpPr>
              <a:spLocks noChangeArrowheads="1"/>
            </p:cNvSpPr>
            <p:nvPr/>
          </p:nvSpPr>
          <p:spPr bwMode="auto">
            <a:xfrm>
              <a:off x="2947" y="808"/>
              <a:ext cx="5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Calibri" pitchFamily="34" charset="0"/>
                </a:rPr>
                <a:t>Activities</a:t>
              </a:r>
            </a:p>
          </p:txBody>
        </p:sp>
        <p:sp>
          <p:nvSpPr>
            <p:cNvPr id="71752" name="Rectangle 119"/>
            <p:cNvSpPr>
              <a:spLocks noChangeArrowheads="1"/>
            </p:cNvSpPr>
            <p:nvPr/>
          </p:nvSpPr>
          <p:spPr bwMode="auto">
            <a:xfrm>
              <a:off x="619" y="1816"/>
              <a:ext cx="3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Calibri" pitchFamily="34" charset="0"/>
                </a:rPr>
                <a:t>Pasha</a:t>
              </a:r>
            </a:p>
          </p:txBody>
        </p:sp>
        <p:sp>
          <p:nvSpPr>
            <p:cNvPr id="71753" name="Rectangle 120"/>
            <p:cNvSpPr>
              <a:spLocks noChangeArrowheads="1"/>
            </p:cNvSpPr>
            <p:nvPr/>
          </p:nvSpPr>
          <p:spPr bwMode="auto">
            <a:xfrm>
              <a:off x="1911" y="3378"/>
              <a:ext cx="140" cy="3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l-G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1754" name="Rectangle 121"/>
            <p:cNvSpPr>
              <a:spLocks noChangeArrowheads="1"/>
            </p:cNvSpPr>
            <p:nvPr/>
          </p:nvSpPr>
          <p:spPr bwMode="auto">
            <a:xfrm>
              <a:off x="2560" y="2452"/>
              <a:ext cx="6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Calibri" pitchFamily="34" charset="0"/>
                </a:rPr>
                <a:t>Veli’s House</a:t>
              </a:r>
            </a:p>
          </p:txBody>
        </p:sp>
        <p:sp>
          <p:nvSpPr>
            <p:cNvPr id="71755" name="Rectangle 122"/>
            <p:cNvSpPr>
              <a:spLocks noChangeArrowheads="1"/>
            </p:cNvSpPr>
            <p:nvPr/>
          </p:nvSpPr>
          <p:spPr bwMode="auto">
            <a:xfrm>
              <a:off x="5290" y="1844"/>
              <a:ext cx="4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Calibri" pitchFamily="34" charset="0"/>
                </a:rPr>
                <a:t>House</a:t>
              </a:r>
            </a:p>
          </p:txBody>
        </p:sp>
        <p:grpSp>
          <p:nvGrpSpPr>
            <p:cNvPr id="6" name="Group 123"/>
            <p:cNvGrpSpPr>
              <a:grpSpLocks/>
            </p:cNvGrpSpPr>
            <p:nvPr/>
          </p:nvGrpSpPr>
          <p:grpSpPr bwMode="auto">
            <a:xfrm>
              <a:off x="1532" y="2615"/>
              <a:ext cx="2551" cy="246"/>
              <a:chOff x="1659" y="2615"/>
              <a:chExt cx="2763" cy="246"/>
            </a:xfrm>
          </p:grpSpPr>
          <p:sp>
            <p:nvSpPr>
              <p:cNvPr id="71776" name="Oval 124"/>
              <p:cNvSpPr>
                <a:spLocks noChangeArrowheads="1"/>
              </p:cNvSpPr>
              <p:nvPr/>
            </p:nvSpPr>
            <p:spPr bwMode="auto">
              <a:xfrm>
                <a:off x="3188" y="2634"/>
                <a:ext cx="147" cy="13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777" name="Oval 125"/>
              <p:cNvSpPr>
                <a:spLocks noChangeArrowheads="1"/>
              </p:cNvSpPr>
              <p:nvPr/>
            </p:nvSpPr>
            <p:spPr bwMode="auto">
              <a:xfrm>
                <a:off x="1659" y="2615"/>
                <a:ext cx="148" cy="13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778" name="Oval 126"/>
              <p:cNvSpPr>
                <a:spLocks noChangeArrowheads="1"/>
              </p:cNvSpPr>
              <p:nvPr/>
            </p:nvSpPr>
            <p:spPr bwMode="auto">
              <a:xfrm>
                <a:off x="2401" y="2729"/>
                <a:ext cx="148" cy="13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779" name="Oval 127"/>
              <p:cNvSpPr>
                <a:spLocks noChangeArrowheads="1"/>
              </p:cNvSpPr>
              <p:nvPr/>
            </p:nvSpPr>
            <p:spPr bwMode="auto">
              <a:xfrm>
                <a:off x="4274" y="2656"/>
                <a:ext cx="148" cy="13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l-GR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71757" name="Rectangle 128"/>
            <p:cNvSpPr>
              <a:spLocks noChangeArrowheads="1"/>
            </p:cNvSpPr>
            <p:nvPr/>
          </p:nvSpPr>
          <p:spPr bwMode="auto">
            <a:xfrm>
              <a:off x="3957" y="2671"/>
              <a:ext cx="9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Calibri" pitchFamily="34" charset="0"/>
                </a:rPr>
                <a:t>Fire 1658</a:t>
              </a:r>
            </a:p>
          </p:txBody>
        </p:sp>
        <p:sp>
          <p:nvSpPr>
            <p:cNvPr id="71758" name="Line 129"/>
            <p:cNvSpPr>
              <a:spLocks noChangeShapeType="1"/>
            </p:cNvSpPr>
            <p:nvPr/>
          </p:nvSpPr>
          <p:spPr bwMode="auto">
            <a:xfrm flipV="1">
              <a:off x="1018" y="2742"/>
              <a:ext cx="553" cy="6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59" name="Line 130"/>
            <p:cNvSpPr>
              <a:spLocks noChangeShapeType="1"/>
            </p:cNvSpPr>
            <p:nvPr/>
          </p:nvSpPr>
          <p:spPr bwMode="auto">
            <a:xfrm flipH="1" flipV="1">
              <a:off x="1134" y="1987"/>
              <a:ext cx="479" cy="6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60" name="Line 131"/>
            <p:cNvSpPr>
              <a:spLocks noChangeShapeType="1"/>
            </p:cNvSpPr>
            <p:nvPr/>
          </p:nvSpPr>
          <p:spPr bwMode="auto">
            <a:xfrm flipH="1" flipV="1">
              <a:off x="3056" y="2742"/>
              <a:ext cx="303" cy="7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61" name="Line 132"/>
            <p:cNvSpPr>
              <a:spLocks noChangeShapeType="1"/>
            </p:cNvSpPr>
            <p:nvPr/>
          </p:nvSpPr>
          <p:spPr bwMode="auto">
            <a:xfrm flipV="1">
              <a:off x="1865" y="2778"/>
              <a:ext cx="1157" cy="9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62" name="Line 133"/>
            <p:cNvSpPr>
              <a:spLocks noChangeShapeType="1"/>
            </p:cNvSpPr>
            <p:nvPr/>
          </p:nvSpPr>
          <p:spPr bwMode="auto">
            <a:xfrm flipH="1" flipV="1">
              <a:off x="1604" y="2751"/>
              <a:ext cx="126" cy="7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63" name="Line 134"/>
            <p:cNvSpPr>
              <a:spLocks noChangeShapeType="1"/>
            </p:cNvSpPr>
            <p:nvPr/>
          </p:nvSpPr>
          <p:spPr bwMode="auto">
            <a:xfrm flipV="1">
              <a:off x="1970" y="2829"/>
              <a:ext cx="285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64" name="Line 135"/>
            <p:cNvSpPr>
              <a:spLocks noChangeShapeType="1"/>
            </p:cNvSpPr>
            <p:nvPr/>
          </p:nvSpPr>
          <p:spPr bwMode="auto">
            <a:xfrm>
              <a:off x="1644" y="2692"/>
              <a:ext cx="578" cy="1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65" name="Line 136"/>
            <p:cNvSpPr>
              <a:spLocks noChangeShapeType="1"/>
            </p:cNvSpPr>
            <p:nvPr/>
          </p:nvSpPr>
          <p:spPr bwMode="auto">
            <a:xfrm flipH="1">
              <a:off x="2360" y="2696"/>
              <a:ext cx="590" cy="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66" name="Line 137"/>
            <p:cNvSpPr>
              <a:spLocks noChangeShapeType="1"/>
            </p:cNvSpPr>
            <p:nvPr/>
          </p:nvSpPr>
          <p:spPr bwMode="auto">
            <a:xfrm flipV="1">
              <a:off x="3071" y="2047"/>
              <a:ext cx="2165" cy="6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67" name="Line 138"/>
            <p:cNvSpPr>
              <a:spLocks noChangeShapeType="1"/>
            </p:cNvSpPr>
            <p:nvPr/>
          </p:nvSpPr>
          <p:spPr bwMode="auto">
            <a:xfrm>
              <a:off x="3076" y="2715"/>
              <a:ext cx="8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68" name="Line 139"/>
            <p:cNvSpPr>
              <a:spLocks noChangeShapeType="1"/>
            </p:cNvSpPr>
            <p:nvPr/>
          </p:nvSpPr>
          <p:spPr bwMode="auto">
            <a:xfrm flipV="1">
              <a:off x="3524" y="2783"/>
              <a:ext cx="469" cy="5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69" name="Line 140"/>
            <p:cNvSpPr>
              <a:spLocks noChangeShapeType="1"/>
            </p:cNvSpPr>
            <p:nvPr/>
          </p:nvSpPr>
          <p:spPr bwMode="auto">
            <a:xfrm flipV="1">
              <a:off x="2310" y="1952"/>
              <a:ext cx="571" cy="7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70" name="Line 141"/>
            <p:cNvSpPr>
              <a:spLocks noChangeShapeType="1"/>
            </p:cNvSpPr>
            <p:nvPr/>
          </p:nvSpPr>
          <p:spPr bwMode="auto">
            <a:xfrm flipH="1" flipV="1">
              <a:off x="3440" y="2066"/>
              <a:ext cx="563" cy="5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71" name="Rectangle 142"/>
            <p:cNvSpPr>
              <a:spLocks noChangeArrowheads="1"/>
            </p:cNvSpPr>
            <p:nvPr/>
          </p:nvSpPr>
          <p:spPr bwMode="auto">
            <a:xfrm>
              <a:off x="3594" y="1900"/>
              <a:ext cx="2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400" b="1">
                  <a:solidFill>
                    <a:schemeClr val="tx1"/>
                  </a:solidFill>
                  <a:latin typeface="Calibri" pitchFamily="34" charset="0"/>
                </a:rPr>
                <a:t>Fire</a:t>
              </a:r>
            </a:p>
          </p:txBody>
        </p:sp>
        <p:sp>
          <p:nvSpPr>
            <p:cNvPr id="71772" name="Rectangle 143"/>
            <p:cNvSpPr>
              <a:spLocks noChangeArrowheads="1"/>
            </p:cNvSpPr>
            <p:nvPr/>
          </p:nvSpPr>
          <p:spPr bwMode="auto">
            <a:xfrm>
              <a:off x="3865" y="1489"/>
              <a:ext cx="4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200" b="1">
                  <a:solidFill>
                    <a:schemeClr val="tx1"/>
                  </a:solidFill>
                  <a:latin typeface="Calibri" pitchFamily="34" charset="0"/>
                </a:rPr>
                <a:t>refers to</a:t>
              </a:r>
              <a:endParaRPr lang="el-GR" sz="1400" b="1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1773" name="Rectangle 144"/>
            <p:cNvSpPr>
              <a:spLocks noChangeArrowheads="1"/>
            </p:cNvSpPr>
            <p:nvPr/>
          </p:nvSpPr>
          <p:spPr bwMode="auto">
            <a:xfrm>
              <a:off x="2072" y="1489"/>
              <a:ext cx="42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914400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l-GR" sz="1200" b="1">
                  <a:solidFill>
                    <a:schemeClr val="tx1"/>
                  </a:solidFill>
                  <a:latin typeface="Calibri" pitchFamily="34" charset="0"/>
                </a:rPr>
                <a:t>invokes</a:t>
              </a:r>
              <a:endParaRPr lang="el-GR" sz="1400" b="1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1774" name="Line 145"/>
            <p:cNvSpPr>
              <a:spLocks noChangeShapeType="1"/>
            </p:cNvSpPr>
            <p:nvPr/>
          </p:nvSpPr>
          <p:spPr bwMode="auto">
            <a:xfrm>
              <a:off x="3468" y="1650"/>
              <a:ext cx="1234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75" name="Line 146"/>
            <p:cNvSpPr>
              <a:spLocks noChangeShapeType="1"/>
            </p:cNvSpPr>
            <p:nvPr/>
          </p:nvSpPr>
          <p:spPr bwMode="auto">
            <a:xfrm>
              <a:off x="1643" y="1649"/>
              <a:ext cx="1233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48" name="Slide Number Placeholder 1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3283A-DD5C-40F0-8439-5DCF5C62001E}" type="slidenum">
              <a:rPr lang="en-US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50813"/>
            <a:ext cx="7839075" cy="13335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FRBR – CRM harmonization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A manifestation of “M-L-A convergence”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2250" y="1549400"/>
            <a:ext cx="8886825" cy="4330700"/>
            <a:chOff x="131" y="993"/>
            <a:chExt cx="6071" cy="2846"/>
          </a:xfrm>
        </p:grpSpPr>
        <p:cxnSp>
          <p:nvCxnSpPr>
            <p:cNvPr id="74757" name="AutoShape 5"/>
            <p:cNvCxnSpPr>
              <a:cxnSpLocks noChangeShapeType="1"/>
              <a:stCxn id="585751" idx="0"/>
            </p:cNvCxnSpPr>
            <p:nvPr/>
          </p:nvCxnSpPr>
          <p:spPr bwMode="auto">
            <a:xfrm flipH="1" flipV="1">
              <a:off x="4237" y="1820"/>
              <a:ext cx="166" cy="227"/>
            </a:xfrm>
            <a:prstGeom prst="straightConnector1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cxnSp>
          <p:nvCxnSpPr>
            <p:cNvPr id="74758" name="AutoShape 6"/>
            <p:cNvCxnSpPr>
              <a:cxnSpLocks noChangeShapeType="1"/>
              <a:stCxn id="585744" idx="0"/>
              <a:endCxn id="585743" idx="2"/>
            </p:cNvCxnSpPr>
            <p:nvPr/>
          </p:nvCxnSpPr>
          <p:spPr bwMode="auto">
            <a:xfrm flipV="1">
              <a:off x="2536" y="2969"/>
              <a:ext cx="487" cy="569"/>
            </a:xfrm>
            <a:prstGeom prst="straightConnector1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cxnSp>
          <p:nvCxnSpPr>
            <p:cNvPr id="74759" name="AutoShape 7"/>
            <p:cNvCxnSpPr>
              <a:cxnSpLocks noChangeShapeType="1"/>
              <a:stCxn id="585745" idx="0"/>
              <a:endCxn id="585743" idx="2"/>
            </p:cNvCxnSpPr>
            <p:nvPr/>
          </p:nvCxnSpPr>
          <p:spPr bwMode="auto">
            <a:xfrm flipH="1" flipV="1">
              <a:off x="3023" y="2969"/>
              <a:ext cx="533" cy="565"/>
            </a:xfrm>
            <a:prstGeom prst="straightConnector1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cxnSp>
          <p:nvCxnSpPr>
            <p:cNvPr id="74760" name="AutoShape 8"/>
            <p:cNvCxnSpPr>
              <a:cxnSpLocks noChangeShapeType="1"/>
              <a:stCxn id="585750" idx="0"/>
              <a:endCxn id="585751" idx="2"/>
            </p:cNvCxnSpPr>
            <p:nvPr/>
          </p:nvCxnSpPr>
          <p:spPr bwMode="auto">
            <a:xfrm flipH="1" flipV="1">
              <a:off x="4403" y="2341"/>
              <a:ext cx="1003" cy="119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85737" name="Rectangle 9"/>
            <p:cNvSpPr>
              <a:spLocks noChangeArrowheads="1"/>
            </p:cNvSpPr>
            <p:nvPr/>
          </p:nvSpPr>
          <p:spPr bwMode="auto">
            <a:xfrm>
              <a:off x="598" y="1894"/>
              <a:ext cx="729" cy="427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50000">
                  <a:schemeClr val="bg1"/>
                </a:gs>
                <a:gs pos="100000">
                  <a:srgbClr val="FFCC00"/>
                </a:gs>
              </a:gsLst>
              <a:lin ang="5400000" scaled="1"/>
            </a:gradFill>
            <a:ln w="9525" algn="ctr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E28 </a:t>
              </a: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Conceptual </a:t>
              </a: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Object</a:t>
              </a:r>
              <a:endParaRPr lang="el-GR" sz="12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85738" name="Rectangle 10"/>
            <p:cNvSpPr>
              <a:spLocks noChangeArrowheads="1"/>
            </p:cNvSpPr>
            <p:nvPr/>
          </p:nvSpPr>
          <p:spPr bwMode="auto">
            <a:xfrm>
              <a:off x="5029" y="2725"/>
              <a:ext cx="735" cy="427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50000">
                  <a:schemeClr val="bg1"/>
                </a:gs>
                <a:gs pos="100000">
                  <a:srgbClr val="FFCC00"/>
                </a:gs>
              </a:gsLst>
              <a:lin ang="5400000" scaled="1"/>
            </a:gradFill>
            <a:ln w="9525" algn="ctr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E84 </a:t>
              </a: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Information </a:t>
              </a: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Carrier</a:t>
              </a:r>
              <a:endParaRPr lang="el-GR" sz="12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85739" name="Rectangle 11"/>
            <p:cNvSpPr>
              <a:spLocks noChangeArrowheads="1"/>
            </p:cNvSpPr>
            <p:nvPr/>
          </p:nvSpPr>
          <p:spPr bwMode="auto">
            <a:xfrm>
              <a:off x="4259" y="2624"/>
              <a:ext cx="670" cy="54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50000">
                  <a:schemeClr val="bg1"/>
                </a:gs>
                <a:gs pos="100000">
                  <a:srgbClr val="FFCC00"/>
                </a:gs>
              </a:gsLst>
              <a:lin ang="5400000" scaled="1"/>
            </a:gradFill>
            <a:ln w="9525" algn="ctr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E24 </a:t>
              </a: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Physical </a:t>
              </a: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Man-Made </a:t>
              </a: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Thing</a:t>
              </a:r>
              <a:endParaRPr lang="el-GR" sz="12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85740" name="Rectangle 12"/>
            <p:cNvSpPr>
              <a:spLocks noChangeArrowheads="1"/>
            </p:cNvSpPr>
            <p:nvPr/>
          </p:nvSpPr>
          <p:spPr bwMode="auto">
            <a:xfrm>
              <a:off x="2292" y="1122"/>
              <a:ext cx="553" cy="307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50000">
                  <a:schemeClr val="bg1"/>
                </a:gs>
                <a:gs pos="100000">
                  <a:srgbClr val="FFCC00"/>
                </a:gs>
              </a:gsLst>
              <a:lin ang="5400000" scaled="1"/>
            </a:gradFill>
            <a:ln w="9525" algn="ctr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E65 </a:t>
              </a: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Creation</a:t>
              </a:r>
              <a:endParaRPr lang="el-GR" sz="12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85741" name="Rectangle 13"/>
            <p:cNvSpPr>
              <a:spLocks noChangeArrowheads="1"/>
            </p:cNvSpPr>
            <p:nvPr/>
          </p:nvSpPr>
          <p:spPr bwMode="auto">
            <a:xfrm>
              <a:off x="4658" y="1353"/>
              <a:ext cx="683" cy="307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50000">
                  <a:schemeClr val="bg1"/>
                </a:gs>
                <a:gs pos="100000">
                  <a:srgbClr val="FFCC00"/>
                </a:gs>
              </a:gsLst>
              <a:lin ang="5400000" scaled="1"/>
            </a:gradFill>
            <a:ln w="9525" algn="ctr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E12 </a:t>
              </a: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Production</a:t>
              </a:r>
              <a:endParaRPr lang="el-GR" sz="12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85742" name="Rectangle 14"/>
            <p:cNvSpPr>
              <a:spLocks noChangeArrowheads="1"/>
            </p:cNvSpPr>
            <p:nvPr/>
          </p:nvSpPr>
          <p:spPr bwMode="auto">
            <a:xfrm>
              <a:off x="2552" y="1929"/>
              <a:ext cx="930" cy="307"/>
            </a:xfrm>
            <a:prstGeom prst="rect">
              <a:avLst/>
            </a:prstGeom>
            <a:gradFill rotWithShape="1">
              <a:gsLst>
                <a:gs pos="0">
                  <a:srgbClr val="97C9F3"/>
                </a:gs>
                <a:gs pos="50000">
                  <a:schemeClr val="bg1"/>
                </a:gs>
                <a:gs pos="100000">
                  <a:srgbClr val="97C9F3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F31 Expression </a:t>
              </a: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Creation</a:t>
              </a:r>
              <a:endParaRPr lang="el-GR" sz="12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85743" name="Rectangle 15"/>
            <p:cNvSpPr>
              <a:spLocks noChangeArrowheads="1"/>
            </p:cNvSpPr>
            <p:nvPr/>
          </p:nvSpPr>
          <p:spPr bwMode="auto">
            <a:xfrm>
              <a:off x="2600" y="2786"/>
              <a:ext cx="844" cy="187"/>
            </a:xfrm>
            <a:prstGeom prst="rect">
              <a:avLst/>
            </a:prstGeom>
            <a:gradFill rotWithShape="1">
              <a:gsLst>
                <a:gs pos="0">
                  <a:srgbClr val="97C9F3"/>
                </a:gs>
                <a:gs pos="50000">
                  <a:schemeClr val="bg1"/>
                </a:gs>
                <a:gs pos="100000">
                  <a:srgbClr val="97C9F3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F2 Expression</a:t>
              </a:r>
              <a:endParaRPr lang="el-GR" sz="12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85744" name="Rectangle 16"/>
            <p:cNvSpPr>
              <a:spLocks noChangeArrowheads="1"/>
            </p:cNvSpPr>
            <p:nvPr/>
          </p:nvSpPr>
          <p:spPr bwMode="auto">
            <a:xfrm>
              <a:off x="1987" y="3532"/>
              <a:ext cx="1101" cy="307"/>
            </a:xfrm>
            <a:prstGeom prst="rect">
              <a:avLst/>
            </a:prstGeom>
            <a:gradFill rotWithShape="1">
              <a:gsLst>
                <a:gs pos="0">
                  <a:srgbClr val="97C9F3"/>
                </a:gs>
                <a:gs pos="50000">
                  <a:schemeClr val="bg1"/>
                </a:gs>
                <a:gs pos="100000">
                  <a:srgbClr val="97C9F3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F20 Self Contained </a:t>
              </a: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Expression</a:t>
              </a:r>
              <a:endParaRPr lang="el-GR" sz="12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85745" name="Rectangle 17"/>
            <p:cNvSpPr>
              <a:spLocks noChangeArrowheads="1"/>
            </p:cNvSpPr>
            <p:nvPr/>
          </p:nvSpPr>
          <p:spPr bwMode="auto">
            <a:xfrm>
              <a:off x="3092" y="3528"/>
              <a:ext cx="930" cy="307"/>
            </a:xfrm>
            <a:prstGeom prst="rect">
              <a:avLst/>
            </a:prstGeom>
            <a:gradFill rotWithShape="1">
              <a:gsLst>
                <a:gs pos="0">
                  <a:srgbClr val="97C9F3"/>
                </a:gs>
                <a:gs pos="50000">
                  <a:schemeClr val="bg1"/>
                </a:gs>
                <a:gs pos="100000">
                  <a:srgbClr val="97C9F3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F23 Expression </a:t>
              </a: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Fragment</a:t>
              </a:r>
              <a:endParaRPr lang="el-GR" sz="12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85746" name="Rectangle 18"/>
            <p:cNvSpPr>
              <a:spLocks noChangeArrowheads="1"/>
            </p:cNvSpPr>
            <p:nvPr/>
          </p:nvSpPr>
          <p:spPr bwMode="auto">
            <a:xfrm>
              <a:off x="4119" y="3532"/>
              <a:ext cx="954" cy="307"/>
            </a:xfrm>
            <a:prstGeom prst="rect">
              <a:avLst/>
            </a:prstGeom>
            <a:gradFill rotWithShape="1">
              <a:gsLst>
                <a:gs pos="0">
                  <a:srgbClr val="97C9F3"/>
                </a:gs>
                <a:gs pos="50000">
                  <a:schemeClr val="bg1"/>
                </a:gs>
                <a:gs pos="100000">
                  <a:srgbClr val="97C9F3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F4 Manifestation</a:t>
              </a: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Singleton</a:t>
              </a:r>
              <a:endParaRPr lang="el-GR" sz="12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85747" name="Rectangle 19"/>
            <p:cNvSpPr>
              <a:spLocks noChangeArrowheads="1"/>
            </p:cNvSpPr>
            <p:nvPr/>
          </p:nvSpPr>
          <p:spPr bwMode="auto">
            <a:xfrm>
              <a:off x="943" y="3532"/>
              <a:ext cx="858" cy="307"/>
            </a:xfrm>
            <a:prstGeom prst="rect">
              <a:avLst/>
            </a:prstGeom>
            <a:gradFill rotWithShape="1">
              <a:gsLst>
                <a:gs pos="0">
                  <a:srgbClr val="97C9F3"/>
                </a:gs>
                <a:gs pos="50000">
                  <a:schemeClr val="bg1"/>
                </a:gs>
                <a:gs pos="100000">
                  <a:srgbClr val="97C9F3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F46 Individual </a:t>
              </a: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Work</a:t>
              </a:r>
              <a:endParaRPr lang="el-GR" sz="12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85748" name="Rectangle 20"/>
            <p:cNvSpPr>
              <a:spLocks noChangeArrowheads="1"/>
            </p:cNvSpPr>
            <p:nvPr/>
          </p:nvSpPr>
          <p:spPr bwMode="auto">
            <a:xfrm>
              <a:off x="131" y="3532"/>
              <a:ext cx="809" cy="307"/>
            </a:xfrm>
            <a:prstGeom prst="rect">
              <a:avLst/>
            </a:prstGeom>
            <a:gradFill rotWithShape="1">
              <a:gsLst>
                <a:gs pos="0">
                  <a:srgbClr val="97C9F3"/>
                </a:gs>
                <a:gs pos="50000">
                  <a:schemeClr val="bg1"/>
                </a:gs>
                <a:gs pos="100000">
                  <a:srgbClr val="97C9F3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F21 Complex </a:t>
              </a: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Work</a:t>
              </a:r>
              <a:endParaRPr lang="el-GR" sz="12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85749" name="Rectangle 21"/>
            <p:cNvSpPr>
              <a:spLocks noChangeArrowheads="1"/>
            </p:cNvSpPr>
            <p:nvPr/>
          </p:nvSpPr>
          <p:spPr bwMode="auto">
            <a:xfrm>
              <a:off x="686" y="2725"/>
              <a:ext cx="542" cy="187"/>
            </a:xfrm>
            <a:prstGeom prst="rect">
              <a:avLst/>
            </a:prstGeom>
            <a:gradFill rotWithShape="1">
              <a:gsLst>
                <a:gs pos="0">
                  <a:srgbClr val="97C9F3"/>
                </a:gs>
                <a:gs pos="50000">
                  <a:schemeClr val="bg1"/>
                </a:gs>
                <a:gs pos="100000">
                  <a:srgbClr val="97C9F3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F1 Work</a:t>
              </a:r>
              <a:endParaRPr lang="el-GR" sz="12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85750" name="Rectangle 22"/>
            <p:cNvSpPr>
              <a:spLocks noChangeArrowheads="1"/>
            </p:cNvSpPr>
            <p:nvPr/>
          </p:nvSpPr>
          <p:spPr bwMode="auto">
            <a:xfrm>
              <a:off x="5158" y="3532"/>
              <a:ext cx="498" cy="307"/>
            </a:xfrm>
            <a:prstGeom prst="rect">
              <a:avLst/>
            </a:prstGeom>
            <a:gradFill rotWithShape="1">
              <a:gsLst>
                <a:gs pos="0">
                  <a:srgbClr val="97C9F3"/>
                </a:gs>
                <a:gs pos="50000">
                  <a:schemeClr val="bg1"/>
                </a:gs>
                <a:gs pos="100000">
                  <a:srgbClr val="97C9F3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F5 Item</a:t>
              </a: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l-GR" sz="12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85751" name="Rectangle 23"/>
            <p:cNvSpPr>
              <a:spLocks noChangeArrowheads="1"/>
            </p:cNvSpPr>
            <p:nvPr/>
          </p:nvSpPr>
          <p:spPr bwMode="auto">
            <a:xfrm>
              <a:off x="3910" y="2043"/>
              <a:ext cx="984" cy="307"/>
            </a:xfrm>
            <a:prstGeom prst="rect">
              <a:avLst/>
            </a:prstGeom>
            <a:gradFill rotWithShape="1">
              <a:gsLst>
                <a:gs pos="0">
                  <a:srgbClr val="97C9F3"/>
                </a:gs>
                <a:gs pos="50000">
                  <a:schemeClr val="bg1"/>
                </a:gs>
                <a:gs pos="100000">
                  <a:srgbClr val="97C9F3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F3 Manifestation </a:t>
              </a: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Production Type</a:t>
              </a:r>
              <a:endParaRPr lang="el-GR" sz="12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85752" name="Rectangle 24"/>
            <p:cNvSpPr>
              <a:spLocks noChangeArrowheads="1"/>
            </p:cNvSpPr>
            <p:nvPr/>
          </p:nvSpPr>
          <p:spPr bwMode="auto">
            <a:xfrm>
              <a:off x="5038" y="2023"/>
              <a:ext cx="713" cy="428"/>
            </a:xfrm>
            <a:prstGeom prst="rect">
              <a:avLst/>
            </a:prstGeom>
            <a:gradFill rotWithShape="1">
              <a:gsLst>
                <a:gs pos="0">
                  <a:srgbClr val="97C9F3"/>
                </a:gs>
                <a:gs pos="50000">
                  <a:schemeClr val="bg1"/>
                </a:gs>
                <a:gs pos="100000">
                  <a:srgbClr val="97C9F3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F40 Carrier </a:t>
              </a: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Production </a:t>
              </a: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Event</a:t>
              </a:r>
              <a:endParaRPr lang="el-GR" sz="1200" b="1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74777" name="AutoShape 25"/>
            <p:cNvCxnSpPr>
              <a:cxnSpLocks noChangeShapeType="1"/>
              <a:stCxn id="585748" idx="0"/>
              <a:endCxn id="585749" idx="2"/>
            </p:cNvCxnSpPr>
            <p:nvPr/>
          </p:nvCxnSpPr>
          <p:spPr bwMode="auto">
            <a:xfrm flipV="1">
              <a:off x="535" y="2907"/>
              <a:ext cx="423" cy="631"/>
            </a:xfrm>
            <a:prstGeom prst="straightConnector1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cxnSp>
          <p:nvCxnSpPr>
            <p:cNvPr id="74778" name="AutoShape 26"/>
            <p:cNvCxnSpPr>
              <a:cxnSpLocks noChangeShapeType="1"/>
              <a:stCxn id="585747" idx="0"/>
              <a:endCxn id="585749" idx="2"/>
            </p:cNvCxnSpPr>
            <p:nvPr/>
          </p:nvCxnSpPr>
          <p:spPr bwMode="auto">
            <a:xfrm flipH="1" flipV="1">
              <a:off x="958" y="2907"/>
              <a:ext cx="415" cy="631"/>
            </a:xfrm>
            <a:prstGeom prst="straightConnector1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cxnSp>
          <p:nvCxnSpPr>
            <p:cNvPr id="74779" name="AutoShape 27"/>
            <p:cNvCxnSpPr>
              <a:cxnSpLocks noChangeShapeType="1"/>
              <a:stCxn id="585742" idx="0"/>
              <a:endCxn id="585740" idx="2"/>
            </p:cNvCxnSpPr>
            <p:nvPr/>
          </p:nvCxnSpPr>
          <p:spPr bwMode="auto">
            <a:xfrm flipH="1" flipV="1">
              <a:off x="2569" y="1422"/>
              <a:ext cx="447" cy="513"/>
            </a:xfrm>
            <a:prstGeom prst="straightConnector1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cxnSp>
          <p:nvCxnSpPr>
            <p:cNvPr id="74780" name="AutoShape 28"/>
            <p:cNvCxnSpPr>
              <a:cxnSpLocks noChangeShapeType="1"/>
              <a:stCxn id="585742" idx="0"/>
              <a:endCxn id="585774" idx="2"/>
            </p:cNvCxnSpPr>
            <p:nvPr/>
          </p:nvCxnSpPr>
          <p:spPr bwMode="auto">
            <a:xfrm flipV="1">
              <a:off x="3016" y="1292"/>
              <a:ext cx="1089" cy="643"/>
            </a:xfrm>
            <a:prstGeom prst="straightConnector1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cxnSp>
          <p:nvCxnSpPr>
            <p:cNvPr id="74781" name="AutoShape 29"/>
            <p:cNvCxnSpPr>
              <a:cxnSpLocks noChangeShapeType="1"/>
              <a:stCxn id="585746" idx="0"/>
              <a:endCxn id="585739" idx="2"/>
            </p:cNvCxnSpPr>
            <p:nvPr/>
          </p:nvCxnSpPr>
          <p:spPr bwMode="auto">
            <a:xfrm flipH="1" flipV="1">
              <a:off x="4592" y="3159"/>
              <a:ext cx="4" cy="379"/>
            </a:xfrm>
            <a:prstGeom prst="straightConnector1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cxnSp>
          <p:nvCxnSpPr>
            <p:cNvPr id="74782" name="AutoShape 30"/>
            <p:cNvCxnSpPr>
              <a:cxnSpLocks noChangeShapeType="1"/>
              <a:stCxn id="585750" idx="0"/>
              <a:endCxn id="585738" idx="2"/>
            </p:cNvCxnSpPr>
            <p:nvPr/>
          </p:nvCxnSpPr>
          <p:spPr bwMode="auto">
            <a:xfrm flipH="1" flipV="1">
              <a:off x="5395" y="3142"/>
              <a:ext cx="11" cy="396"/>
            </a:xfrm>
            <a:prstGeom prst="straightConnector1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cxnSp>
          <p:nvCxnSpPr>
            <p:cNvPr id="74783" name="AutoShape 31"/>
            <p:cNvCxnSpPr>
              <a:cxnSpLocks noChangeShapeType="1"/>
              <a:stCxn id="585752" idx="0"/>
              <a:endCxn id="585741" idx="2"/>
            </p:cNvCxnSpPr>
            <p:nvPr/>
          </p:nvCxnSpPr>
          <p:spPr bwMode="auto">
            <a:xfrm flipH="1" flipV="1">
              <a:off x="4999" y="1653"/>
              <a:ext cx="396" cy="377"/>
            </a:xfrm>
            <a:prstGeom prst="straightConnector1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cxnSp>
          <p:nvCxnSpPr>
            <p:cNvPr id="74784" name="AutoShape 32"/>
            <p:cNvCxnSpPr>
              <a:cxnSpLocks noChangeShapeType="1"/>
              <a:stCxn id="585742" idx="1"/>
              <a:endCxn id="585747" idx="0"/>
            </p:cNvCxnSpPr>
            <p:nvPr/>
          </p:nvCxnSpPr>
          <p:spPr bwMode="auto">
            <a:xfrm rot="10800000" flipV="1">
              <a:off x="1373" y="2082"/>
              <a:ext cx="1214" cy="1456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4785" name="AutoShape 33"/>
            <p:cNvCxnSpPr>
              <a:cxnSpLocks noChangeShapeType="1"/>
              <a:stCxn id="585744" idx="1"/>
              <a:endCxn id="585747" idx="3"/>
            </p:cNvCxnSpPr>
            <p:nvPr/>
          </p:nvCxnSpPr>
          <p:spPr bwMode="auto">
            <a:xfrm flipH="1">
              <a:off x="1768" y="3685"/>
              <a:ext cx="261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74786" name="AutoShape 34"/>
            <p:cNvCxnSpPr>
              <a:cxnSpLocks noChangeShapeType="1"/>
              <a:stCxn id="585742" idx="3"/>
              <a:endCxn id="585743" idx="3"/>
            </p:cNvCxnSpPr>
            <p:nvPr/>
          </p:nvCxnSpPr>
          <p:spPr bwMode="auto">
            <a:xfrm flipH="1">
              <a:off x="3412" y="2082"/>
              <a:ext cx="33" cy="798"/>
            </a:xfrm>
            <a:prstGeom prst="curvedConnector3">
              <a:avLst>
                <a:gd name="adj1" fmla="val -43636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4787" name="AutoShape 35"/>
            <p:cNvCxnSpPr>
              <a:cxnSpLocks noChangeShapeType="1"/>
              <a:stCxn id="585742" idx="3"/>
              <a:endCxn id="585746" idx="1"/>
            </p:cNvCxnSpPr>
            <p:nvPr/>
          </p:nvCxnSpPr>
          <p:spPr bwMode="auto">
            <a:xfrm>
              <a:off x="3445" y="2082"/>
              <a:ext cx="711" cy="1603"/>
            </a:xfrm>
            <a:prstGeom prst="curvedConnector3">
              <a:avLst>
                <a:gd name="adj1" fmla="val 59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4788" name="AutoShape 36"/>
            <p:cNvCxnSpPr>
              <a:cxnSpLocks noChangeShapeType="1"/>
              <a:stCxn id="585751" idx="1"/>
              <a:endCxn id="585743" idx="0"/>
            </p:cNvCxnSpPr>
            <p:nvPr/>
          </p:nvCxnSpPr>
          <p:spPr bwMode="auto">
            <a:xfrm flipH="1">
              <a:off x="3023" y="2194"/>
              <a:ext cx="926" cy="59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4789" name="AutoShape 37"/>
            <p:cNvCxnSpPr>
              <a:cxnSpLocks noChangeShapeType="1"/>
              <a:stCxn id="585752" idx="3"/>
              <a:endCxn id="585750" idx="3"/>
            </p:cNvCxnSpPr>
            <p:nvPr/>
          </p:nvCxnSpPr>
          <p:spPr bwMode="auto">
            <a:xfrm flipH="1">
              <a:off x="5635" y="2235"/>
              <a:ext cx="88" cy="1450"/>
            </a:xfrm>
            <a:prstGeom prst="curvedConnector3">
              <a:avLst>
                <a:gd name="adj1" fmla="val -22727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4790" name="AutoShape 38"/>
            <p:cNvCxnSpPr>
              <a:cxnSpLocks noChangeShapeType="1"/>
              <a:stCxn id="585749" idx="0"/>
              <a:endCxn id="585737" idx="2"/>
            </p:cNvCxnSpPr>
            <p:nvPr/>
          </p:nvCxnSpPr>
          <p:spPr bwMode="auto">
            <a:xfrm flipV="1">
              <a:off x="958" y="2311"/>
              <a:ext cx="4" cy="417"/>
            </a:xfrm>
            <a:prstGeom prst="straightConnector1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sp>
          <p:nvSpPr>
            <p:cNvPr id="74791" name="Text Box 39"/>
            <p:cNvSpPr txBox="1">
              <a:spLocks noChangeArrowheads="1"/>
            </p:cNvSpPr>
            <p:nvPr/>
          </p:nvSpPr>
          <p:spPr bwMode="auto">
            <a:xfrm>
              <a:off x="1390" y="2476"/>
              <a:ext cx="905" cy="4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  <a:latin typeface="Arial" charset="0"/>
                </a:rPr>
                <a:t>R49 created a</a:t>
              </a: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  <a:latin typeface="Arial" charset="0"/>
                </a:rPr>
                <a:t>       realization of</a:t>
              </a:r>
              <a:endParaRPr lang="el-GR" sz="12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4792" name="Text Box 40"/>
            <p:cNvSpPr txBox="1">
              <a:spLocks noChangeArrowheads="1"/>
            </p:cNvSpPr>
            <p:nvPr/>
          </p:nvSpPr>
          <p:spPr bwMode="auto">
            <a:xfrm>
              <a:off x="1516" y="3358"/>
              <a:ext cx="768" cy="30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  <a:latin typeface="Arial" charset="0"/>
                </a:rPr>
                <a:t>R56 is realized in</a:t>
              </a:r>
              <a:endParaRPr lang="el-GR" sz="12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4793" name="Text Box 41"/>
            <p:cNvSpPr txBox="1">
              <a:spLocks noChangeArrowheads="1"/>
            </p:cNvSpPr>
            <p:nvPr/>
          </p:nvSpPr>
          <p:spPr bwMode="auto">
            <a:xfrm>
              <a:off x="3598" y="3180"/>
              <a:ext cx="751" cy="17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  <a:latin typeface="Arial" charset="0"/>
                </a:rPr>
                <a:t>R45  created</a:t>
              </a:r>
              <a:endParaRPr lang="el-GR" sz="12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4794" name="Text Box 42"/>
            <p:cNvSpPr txBox="1">
              <a:spLocks noChangeArrowheads="1"/>
            </p:cNvSpPr>
            <p:nvPr/>
          </p:nvSpPr>
          <p:spPr bwMode="auto">
            <a:xfrm>
              <a:off x="2578" y="2370"/>
              <a:ext cx="1008" cy="30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  <a:latin typeface="Arial" charset="0"/>
                </a:rPr>
                <a:t>R9 comprises </a:t>
              </a: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  <a:latin typeface="Arial" charset="0"/>
                </a:rPr>
                <a:t>carriers of</a:t>
              </a:r>
              <a:endParaRPr lang="el-GR" sz="12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4795" name="Text Box 43"/>
            <p:cNvSpPr txBox="1">
              <a:spLocks noChangeArrowheads="1"/>
            </p:cNvSpPr>
            <p:nvPr/>
          </p:nvSpPr>
          <p:spPr bwMode="auto">
            <a:xfrm>
              <a:off x="4601" y="3192"/>
              <a:ext cx="834" cy="30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  <a:latin typeface="Arial" charset="0"/>
                </a:rPr>
                <a:t>R10 belongs </a:t>
              </a: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  <a:latin typeface="Arial" charset="0"/>
                </a:rPr>
                <a:t>to type</a:t>
              </a:r>
              <a:endParaRPr lang="el-GR" sz="12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4796" name="Text Box 44"/>
            <p:cNvSpPr txBox="1">
              <a:spLocks noChangeArrowheads="1"/>
            </p:cNvSpPr>
            <p:nvPr/>
          </p:nvSpPr>
          <p:spPr bwMode="auto">
            <a:xfrm>
              <a:off x="3362" y="2612"/>
              <a:ext cx="600" cy="30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  <a:latin typeface="Arial" charset="0"/>
                </a:rPr>
                <a:t>R22 </a:t>
              </a: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  <a:latin typeface="Arial" charset="0"/>
                </a:rPr>
                <a:t> created</a:t>
              </a:r>
              <a:endParaRPr lang="el-GR" sz="12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4797" name="Text Box 45"/>
            <p:cNvSpPr txBox="1">
              <a:spLocks noChangeArrowheads="1"/>
            </p:cNvSpPr>
            <p:nvPr/>
          </p:nvSpPr>
          <p:spPr bwMode="auto">
            <a:xfrm>
              <a:off x="5257" y="2426"/>
              <a:ext cx="945" cy="421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sm" len="sm"/>
              <a:tailEnd type="none" w="sm" len="sm"/>
            </a:ln>
          </p:spPr>
          <p:txBody>
            <a:bodyPr anchorCtr="1">
              <a:spAutoFit/>
            </a:bodyPr>
            <a:lstStyle/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  <a:latin typeface="Arial" charset="0"/>
                </a:rPr>
                <a:t>R41 produced </a:t>
              </a: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  <a:latin typeface="Arial" charset="0"/>
                </a:rPr>
                <a:t>(was produced by)</a:t>
              </a:r>
            </a:p>
          </p:txBody>
        </p:sp>
        <p:sp>
          <p:nvSpPr>
            <p:cNvPr id="585774" name="Rectangle 46"/>
            <p:cNvSpPr>
              <a:spLocks noChangeArrowheads="1"/>
            </p:cNvSpPr>
            <p:nvPr/>
          </p:nvSpPr>
          <p:spPr bwMode="auto">
            <a:xfrm>
              <a:off x="3732" y="993"/>
              <a:ext cx="747" cy="307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50000">
                  <a:schemeClr val="bg1"/>
                </a:gs>
                <a:gs pos="100000">
                  <a:srgbClr val="FFCC00"/>
                </a:gs>
              </a:gsLst>
              <a:lin ang="5400000" scaled="1"/>
            </a:gradFill>
            <a:ln w="9525" algn="ctr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E11 </a:t>
              </a: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Modification</a:t>
              </a:r>
              <a:endParaRPr lang="el-GR" sz="1200" b="1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74799" name="AutoShape 47"/>
            <p:cNvCxnSpPr>
              <a:cxnSpLocks noChangeShapeType="1"/>
              <a:stCxn id="585741" idx="1"/>
              <a:endCxn id="585774" idx="2"/>
            </p:cNvCxnSpPr>
            <p:nvPr/>
          </p:nvCxnSpPr>
          <p:spPr bwMode="auto">
            <a:xfrm flipH="1" flipV="1">
              <a:off x="4105" y="1292"/>
              <a:ext cx="579" cy="214"/>
            </a:xfrm>
            <a:prstGeom prst="straightConnector1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sp>
          <p:nvSpPr>
            <p:cNvPr id="585776" name="Rectangle 48"/>
            <p:cNvSpPr>
              <a:spLocks noChangeArrowheads="1"/>
            </p:cNvSpPr>
            <p:nvPr/>
          </p:nvSpPr>
          <p:spPr bwMode="auto">
            <a:xfrm>
              <a:off x="4045" y="1528"/>
              <a:ext cx="375" cy="307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50000">
                  <a:schemeClr val="bg1"/>
                </a:gs>
                <a:gs pos="100000">
                  <a:srgbClr val="FFCC00"/>
                </a:gs>
              </a:gsLst>
              <a:lin ang="5400000" scaled="1"/>
            </a:gradFill>
            <a:ln w="9525" algn="ctr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E55 </a:t>
              </a: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Type</a:t>
              </a:r>
              <a:endParaRPr lang="el-GR" sz="1200" b="1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8" name="Slide Number Placeholder 47"/>
          <p:cNvSpPr>
            <a:spLocks noGrp="1"/>
          </p:cNvSpPr>
          <p:nvPr>
            <p:ph type="sldNum" sz="quarter" idx="11"/>
          </p:nvPr>
        </p:nvSpPr>
        <p:spPr>
          <a:xfrm>
            <a:off x="5868144" y="6356350"/>
            <a:ext cx="2895600" cy="365125"/>
          </a:xfrm>
        </p:spPr>
        <p:txBody>
          <a:bodyPr/>
          <a:lstStyle/>
          <a:p>
            <a:pPr algn="r">
              <a:defRPr/>
            </a:pPr>
            <a:fld id="{9C32FBB6-225F-42CE-AD80-3BA1587F4A83}" type="slidenum">
              <a:rPr lang="en-US"/>
              <a:pPr algn="r"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MDA object card – front side</a:t>
            </a:r>
            <a:endParaRPr lang="el-GR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l-GR" smtClean="0"/>
          </a:p>
        </p:txBody>
      </p:sp>
      <p:pic>
        <p:nvPicPr>
          <p:cNvPr id="26628" name="Picture 4" descr="MDA simple c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052513"/>
            <a:ext cx="7200900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444680" y="6356350"/>
            <a:ext cx="1591816" cy="501650"/>
          </a:xfrm>
        </p:spPr>
        <p:txBody>
          <a:bodyPr/>
          <a:lstStyle/>
          <a:p>
            <a:pPr>
              <a:defRPr/>
            </a:pPr>
            <a:fld id="{6EE2C8FE-A740-4A9A-A6D5-DB786E8FE65E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Digital resources</a:t>
            </a:r>
            <a:endParaRPr lang="el-G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899318"/>
            <a:ext cx="8064251" cy="2385666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000" dirty="0" smtClean="0"/>
              <a:t>Kinds of digital resources:</a:t>
            </a:r>
            <a:endParaRPr lang="el-GR" sz="2000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</a:t>
            </a:r>
            <a:r>
              <a:rPr lang="el-GR" sz="2000" dirty="0" smtClean="0"/>
              <a:t>, </a:t>
            </a:r>
            <a:r>
              <a:rPr lang="en-US" sz="2000" dirty="0" smtClean="0"/>
              <a:t>primary and secondary</a:t>
            </a:r>
            <a:endParaRPr lang="el-GR" sz="2000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Models</a:t>
            </a:r>
            <a:endParaRPr lang="el-G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Guides for interpreting and associating data</a:t>
            </a:r>
            <a:endParaRPr lang="el-GR" dirty="0" smtClean="0"/>
          </a:p>
          <a:p>
            <a:pPr eaLnBrk="1" hangingPunct="1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Terminology</a:t>
            </a:r>
            <a:endParaRPr lang="el-G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7884368" y="6309320"/>
            <a:ext cx="871736" cy="501650"/>
          </a:xfrm>
        </p:spPr>
        <p:txBody>
          <a:bodyPr/>
          <a:lstStyle/>
          <a:p>
            <a:pPr>
              <a:defRPr/>
            </a:pPr>
            <a:fld id="{AFCBC700-086C-468B-9304-8150BEE4EF3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3419872" y="4437112"/>
            <a:ext cx="100811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76056" y="4581128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digital </a:t>
            </a:r>
            <a:r>
              <a:rPr lang="en-US" sz="2400" dirty="0" err="1">
                <a:solidFill>
                  <a:srgbClr val="00B0F0"/>
                </a:solidFill>
              </a:rPr>
              <a:t>curation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3356992"/>
            <a:ext cx="70567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all digital resources one should ensure:</a:t>
            </a:r>
          </a:p>
          <a:p>
            <a:endParaRPr lang="el-GR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Quality</a:t>
            </a:r>
          </a:p>
          <a:p>
            <a:endParaRPr lang="el-GR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Preservation</a:t>
            </a:r>
          </a:p>
          <a:p>
            <a:endParaRPr lang="el-GR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Usability</a:t>
            </a:r>
            <a:r>
              <a:rPr lang="en-US" sz="2000" dirty="0" smtClean="0"/>
              <a:t>                </a:t>
            </a:r>
            <a:r>
              <a:rPr lang="en-US" dirty="0" smtClean="0"/>
              <a:t>                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  <p:bldP spid="2" grpId="0" animBg="1"/>
      <p:bldP spid="3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Digital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curation</a:t>
            </a:r>
            <a:endParaRPr lang="en-GB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GB" smtClean="0"/>
              <a:t>A set of activities aimed at:</a:t>
            </a:r>
          </a:p>
          <a:p>
            <a:pPr lvl="1" eaLnBrk="1" hangingPunct="1"/>
            <a:r>
              <a:rPr lang="en-GB" smtClean="0"/>
              <a:t>producing good quality, trusted digital assets;</a:t>
            </a:r>
          </a:p>
          <a:p>
            <a:pPr lvl="1" eaLnBrk="1" hangingPunct="1"/>
            <a:r>
              <a:rPr lang="en-GB" smtClean="0"/>
              <a:t>organization and archiving;</a:t>
            </a:r>
          </a:p>
          <a:p>
            <a:pPr lvl="1" eaLnBrk="1" hangingPunct="1"/>
            <a:r>
              <a:rPr lang="en-GB" smtClean="0"/>
              <a:t>preserving the assets, as well as their conceptual foundation and context;</a:t>
            </a:r>
          </a:p>
          <a:p>
            <a:pPr lvl="1" eaLnBrk="1" hangingPunct="1"/>
            <a:r>
              <a:rPr lang="en-GB" smtClean="0"/>
              <a:t>enabling the generation of new knowledge from those assets; and</a:t>
            </a:r>
          </a:p>
          <a:p>
            <a:pPr lvl="1" eaLnBrk="1" hangingPunct="1"/>
            <a:r>
              <a:rPr lang="en-GB" smtClean="0"/>
              <a:t>enabling access and use</a:t>
            </a:r>
          </a:p>
          <a:p>
            <a:pPr marL="0" indent="0" eaLnBrk="1" hangingPunct="1"/>
            <a:endParaRPr lang="en-GB" smtClean="0"/>
          </a:p>
          <a:p>
            <a:pPr marL="0" indent="0" eaLnBrk="1" hangingPunct="1"/>
            <a:r>
              <a:rPr lang="en-GB" smtClean="0"/>
              <a:t>Interdisciplinary</a:t>
            </a:r>
          </a:p>
          <a:p>
            <a:pPr marL="0" indent="0" eaLnBrk="1" hangingPunct="1"/>
            <a:r>
              <a:rPr lang="en-GB" smtClean="0"/>
              <a:t>Prohibitively difficult and expensive for single institutions to cope with</a:t>
            </a:r>
          </a:p>
          <a:p>
            <a:pPr marL="0" indent="0" eaLnBrk="1" hangingPunct="1"/>
            <a:endParaRPr lang="en-GB" smtClean="0"/>
          </a:p>
          <a:p>
            <a:pPr marL="0" indent="0" eaLnBrk="1" hangingPunct="1"/>
            <a:endParaRPr lang="el-GR" smtClean="0"/>
          </a:p>
          <a:p>
            <a:pPr marL="0" indent="0"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804720" y="6356350"/>
            <a:ext cx="1231776" cy="501650"/>
          </a:xfrm>
        </p:spPr>
        <p:txBody>
          <a:bodyPr/>
          <a:lstStyle/>
          <a:p>
            <a:pPr>
              <a:defRPr/>
            </a:pPr>
            <a:fld id="{E1EF921E-3481-4FAE-91D5-52EF59A07A9E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514350" y="896938"/>
            <a:ext cx="8345488" cy="508635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57200" y="71438"/>
            <a:ext cx="8186738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825750" y="1438275"/>
            <a:ext cx="5857875" cy="4391025"/>
          </a:xfrm>
          <a:prstGeom prst="rect">
            <a:avLst/>
          </a:prstGeom>
          <a:solidFill>
            <a:srgbClr val="DCE6F2"/>
          </a:solidFill>
          <a:ln w="1584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962275" y="2755900"/>
            <a:ext cx="1181100" cy="601663"/>
          </a:xfrm>
          <a:prstGeom prst="rect">
            <a:avLst/>
          </a:prstGeom>
          <a:solidFill>
            <a:srgbClr val="E6E0EC"/>
          </a:solidFill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93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appraisal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674688" y="1425575"/>
            <a:ext cx="2047875" cy="4410075"/>
          </a:xfrm>
          <a:prstGeom prst="rect">
            <a:avLst/>
          </a:prstGeom>
          <a:solidFill>
            <a:srgbClr val="F2DCDB"/>
          </a:solidFill>
          <a:ln w="1584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766763" y="1712913"/>
            <a:ext cx="1841500" cy="573087"/>
          </a:xfrm>
          <a:prstGeom prst="rect">
            <a:avLst/>
          </a:prstGeom>
          <a:solidFill>
            <a:srgbClr val="F2DCDB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93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context management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955925" y="4062413"/>
            <a:ext cx="928688" cy="471487"/>
          </a:xfrm>
          <a:prstGeom prst="rect">
            <a:avLst/>
          </a:prstGeom>
          <a:solidFill>
            <a:srgbClr val="EBF1DE"/>
          </a:solidFill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93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ingestion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761038" y="3878263"/>
            <a:ext cx="1317625" cy="785812"/>
          </a:xfrm>
          <a:prstGeom prst="rect">
            <a:avLst/>
          </a:prstGeom>
          <a:solidFill>
            <a:srgbClr val="EBF1DE"/>
          </a:solidFill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93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knowledge enhancement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027488" y="3676650"/>
            <a:ext cx="1643062" cy="1071563"/>
          </a:xfrm>
          <a:prstGeom prst="rect">
            <a:avLst/>
          </a:prstGeom>
          <a:solidFill>
            <a:srgbClr val="EBF1DE"/>
          </a:solidFill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93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classification </a:t>
            </a:r>
          </a:p>
          <a:p>
            <a:pPr algn="ctr">
              <a:lnSpc>
                <a:spcPct val="93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indexing</a:t>
            </a:r>
          </a:p>
          <a:p>
            <a:pPr algn="ctr">
              <a:lnSpc>
                <a:spcPct val="93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cataloguing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7194550" y="3792538"/>
            <a:ext cx="1333500" cy="955675"/>
          </a:xfrm>
          <a:prstGeom prst="rect">
            <a:avLst/>
          </a:prstGeom>
          <a:solidFill>
            <a:srgbClr val="EBF1DE"/>
          </a:solidFill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93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presentation</a:t>
            </a:r>
          </a:p>
          <a:p>
            <a:pPr algn="ctr">
              <a:lnSpc>
                <a:spcPct val="93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publication</a:t>
            </a:r>
          </a:p>
          <a:p>
            <a:pPr algn="ctr">
              <a:lnSpc>
                <a:spcPct val="93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dissemination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6583363" y="5046663"/>
            <a:ext cx="1301750" cy="488950"/>
          </a:xfrm>
          <a:prstGeom prst="rect">
            <a:avLst/>
          </a:prstGeom>
          <a:solidFill>
            <a:srgbClr val="FCD5B5"/>
          </a:solidFill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93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preservation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3455988" y="4975225"/>
            <a:ext cx="1230312" cy="631825"/>
          </a:xfrm>
          <a:prstGeom prst="rect">
            <a:avLst/>
          </a:prstGeom>
          <a:solidFill>
            <a:srgbClr val="FCD5B5"/>
          </a:solidFill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93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repository management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982663" y="4329113"/>
            <a:ext cx="1489075" cy="642937"/>
          </a:xfrm>
          <a:prstGeom prst="rect">
            <a:avLst/>
          </a:prstGeom>
          <a:solidFill>
            <a:srgbClr val="D9D9D9"/>
          </a:solidFill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93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authority management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985838" y="2425700"/>
            <a:ext cx="1393825" cy="785813"/>
          </a:xfrm>
          <a:prstGeom prst="rect">
            <a:avLst/>
          </a:prstGeom>
          <a:solidFill>
            <a:srgbClr val="D9D9D9"/>
          </a:solidFill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93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goal and usage models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908050" y="3608388"/>
            <a:ext cx="1562100" cy="531812"/>
          </a:xfrm>
          <a:prstGeom prst="rect">
            <a:avLst/>
          </a:prstGeom>
          <a:solidFill>
            <a:srgbClr val="D9D9D9"/>
          </a:solidFill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domain </a:t>
            </a:r>
          </a:p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models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6956425" y="2717800"/>
            <a:ext cx="1133475" cy="601663"/>
          </a:xfrm>
          <a:prstGeom prst="rect">
            <a:avLst/>
          </a:prstGeom>
          <a:solidFill>
            <a:srgbClr val="E6E0EC"/>
          </a:solidFill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93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usage experiences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3879850" y="1757363"/>
            <a:ext cx="3919538" cy="298450"/>
          </a:xfrm>
          <a:prstGeom prst="rect">
            <a:avLst/>
          </a:prstGeom>
          <a:solidFill>
            <a:srgbClr val="DCE6F2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digital resources lifecycle management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3708400" y="1050925"/>
            <a:ext cx="2014538" cy="32861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93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digital curation</a:t>
            </a:r>
          </a:p>
        </p:txBody>
      </p:sp>
      <p:sp>
        <p:nvSpPr>
          <p:cNvPr id="50196" name="Rectangle 20"/>
          <p:cNvSpPr>
            <a:spLocks noGrp="1" noChangeArrowheads="1"/>
          </p:cNvSpPr>
          <p:nvPr>
            <p:ph type="title"/>
          </p:nvPr>
        </p:nvSpPr>
        <p:spPr>
          <a:xfrm>
            <a:off x="404813" y="-315913"/>
            <a:ext cx="7804150" cy="1238251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0070C0"/>
                </a:solidFill>
              </a:rPr>
              <a:t>Digital </a:t>
            </a:r>
            <a:r>
              <a:rPr lang="en-GB" dirty="0" err="1" smtClean="0">
                <a:solidFill>
                  <a:srgbClr val="0070C0"/>
                </a:solidFill>
              </a:rPr>
              <a:t>curation</a:t>
            </a:r>
            <a:r>
              <a:rPr lang="en-GB" dirty="0" smtClean="0">
                <a:solidFill>
                  <a:srgbClr val="0070C0"/>
                </a:solidFill>
              </a:rPr>
              <a:t> process model (DCU)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>
          <a:xfrm>
            <a:off x="5780856" y="6356350"/>
            <a:ext cx="2895600" cy="365125"/>
          </a:xfrm>
        </p:spPr>
        <p:txBody>
          <a:bodyPr/>
          <a:lstStyle/>
          <a:p>
            <a:pPr algn="r">
              <a:defRPr/>
            </a:pPr>
            <a:fld id="{A2BE41D2-09A1-4F79-A981-A3E259EAADE3}" type="slidenum">
              <a:rPr lang="en-US"/>
              <a:pPr algn="r"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Major challenges</a:t>
            </a:r>
            <a:endParaRPr lang="el-GR" dirty="0" smtClean="0">
              <a:solidFill>
                <a:srgbClr val="0070C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Support multiple interpretation and context</a:t>
            </a:r>
          </a:p>
          <a:p>
            <a:pPr lvl="1" eaLnBrk="1" hangingPunct="1"/>
            <a:r>
              <a:rPr lang="en-US" dirty="0" smtClean="0"/>
              <a:t>Interpretive communities: by language, cultural identity, scientific tradition, …</a:t>
            </a:r>
            <a:endParaRPr lang="en-GB" dirty="0" smtClean="0"/>
          </a:p>
          <a:p>
            <a:pPr lvl="1" eaLnBrk="1" hangingPunct="1"/>
            <a:r>
              <a:rPr lang="en-GB" dirty="0" smtClean="0"/>
              <a:t>Alternative interpretations: authoritative interpretation challenged</a:t>
            </a:r>
          </a:p>
          <a:p>
            <a:pPr marL="0" indent="0" eaLnBrk="1" hangingPunct="1"/>
            <a:r>
              <a:rPr lang="en-US" dirty="0" smtClean="0"/>
              <a:t>Evolving semantics: </a:t>
            </a:r>
          </a:p>
          <a:p>
            <a:pPr lvl="1" eaLnBrk="1" hangingPunct="1"/>
            <a:r>
              <a:rPr lang="en-US" dirty="0" smtClean="0"/>
              <a:t>Research induces re-interpretation</a:t>
            </a:r>
          </a:p>
          <a:p>
            <a:pPr lvl="1" eaLnBrk="1" hangingPunct="1"/>
            <a:r>
              <a:rPr lang="en-US" dirty="0" smtClean="0"/>
              <a:t>Collections are conceptually re-organized and symbolic representations renewed</a:t>
            </a:r>
          </a:p>
          <a:p>
            <a:pPr marL="0" indent="0" eaLnBrk="1" hangingPunct="1"/>
            <a:r>
              <a:rPr lang="en-US" dirty="0" smtClean="0"/>
              <a:t>Support scholarly discourse and knowledge process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852864" y="6356350"/>
            <a:ext cx="2895600" cy="365125"/>
          </a:xfrm>
        </p:spPr>
        <p:txBody>
          <a:bodyPr/>
          <a:lstStyle/>
          <a:p>
            <a:pPr algn="r">
              <a:defRPr/>
            </a:pPr>
            <a:fld id="{9E63F297-75DD-40F4-AE70-232F01E5A7F5}" type="slidenum">
              <a:rPr lang="en-US"/>
              <a:pPr algn="r"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2875"/>
            <a:ext cx="7921625" cy="112553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MOPSEUS repository system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DCU – IMIS, R.C. Athena</a:t>
            </a:r>
          </a:p>
        </p:txBody>
      </p:sp>
      <p:pic>
        <p:nvPicPr>
          <p:cNvPr id="45059" name="Picture 2" descr="diagram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349500"/>
            <a:ext cx="4616450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00025" y="1338263"/>
            <a:ext cx="4113213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>
              <a:latin typeface="Calibri" pitchFamily="34" charset="0"/>
            </a:endParaRPr>
          </a:p>
          <a:p>
            <a:pPr>
              <a:buFont typeface="Tahoma" pitchFamily="34" charset="0"/>
              <a:buChar char="•"/>
            </a:pPr>
            <a:r>
              <a:rPr lang="en-US" sz="2000">
                <a:latin typeface="Calibri" pitchFamily="34" charset="0"/>
              </a:rPr>
              <a:t> Ease of installation</a:t>
            </a:r>
          </a:p>
          <a:p>
            <a:pPr>
              <a:buFont typeface="Tahoma" pitchFamily="34" charset="0"/>
              <a:buChar char="•"/>
            </a:pPr>
            <a:r>
              <a:rPr lang="en-US" sz="2000">
                <a:latin typeface="Calibri" pitchFamily="34" charset="0"/>
              </a:rPr>
              <a:t> Ease of configuration</a:t>
            </a:r>
          </a:p>
          <a:p>
            <a:pPr>
              <a:buFont typeface="Tahoma" pitchFamily="34" charset="0"/>
              <a:buChar char="•"/>
            </a:pPr>
            <a:r>
              <a:rPr lang="en-US" sz="2000">
                <a:latin typeface="Calibri" pitchFamily="34" charset="0"/>
              </a:rPr>
              <a:t> Supports custom metadata schemas</a:t>
            </a:r>
          </a:p>
          <a:p>
            <a:pPr>
              <a:buFont typeface="Tahoma" pitchFamily="34" charset="0"/>
              <a:buChar char="•"/>
            </a:pPr>
            <a:r>
              <a:rPr lang="en-US" sz="2000">
                <a:latin typeface="Calibri" pitchFamily="34" charset="0"/>
              </a:rPr>
              <a:t> Preservation workflows</a:t>
            </a:r>
          </a:p>
          <a:p>
            <a:pPr>
              <a:buFont typeface="Tahoma" pitchFamily="34" charset="0"/>
              <a:buChar char="•"/>
            </a:pPr>
            <a:r>
              <a:rPr lang="en-US" sz="2000">
                <a:latin typeface="Calibri" pitchFamily="34" charset="0"/>
              </a:rPr>
              <a:t> Web-based</a:t>
            </a:r>
          </a:p>
          <a:p>
            <a:pPr>
              <a:buFont typeface="Tahoma" pitchFamily="34" charset="0"/>
              <a:buChar char="•"/>
            </a:pPr>
            <a:r>
              <a:rPr lang="en-US" sz="2000">
                <a:latin typeface="Calibri" pitchFamily="34" charset="0"/>
              </a:rPr>
              <a:t> Interoperable</a:t>
            </a:r>
          </a:p>
          <a:p>
            <a:pPr>
              <a:buFont typeface="Tahoma" pitchFamily="34" charset="0"/>
              <a:buChar char="•"/>
            </a:pPr>
            <a:r>
              <a:rPr lang="en-US" sz="2000">
                <a:latin typeface="Calibri" pitchFamily="34" charset="0"/>
              </a:rPr>
              <a:t> Pre-configured versions</a:t>
            </a:r>
          </a:p>
          <a:p>
            <a:pPr>
              <a:buFont typeface="Tahoma" pitchFamily="34" charset="0"/>
              <a:buChar char="•"/>
            </a:pPr>
            <a:r>
              <a:rPr lang="en-US" sz="2000">
                <a:latin typeface="Calibri" pitchFamily="34" charset="0"/>
              </a:rPr>
              <a:t> FedoraCommons - based</a:t>
            </a: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1600" i="1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636840" y="6356350"/>
            <a:ext cx="2895600" cy="365125"/>
          </a:xfrm>
        </p:spPr>
        <p:txBody>
          <a:bodyPr/>
          <a:lstStyle/>
          <a:p>
            <a:pPr algn="r">
              <a:defRPr/>
            </a:pPr>
            <a:fld id="{B91B9CCB-5846-4EFF-8FA8-C31BFF618CE9}" type="slidenum">
              <a:rPr lang="en-US"/>
              <a:pPr algn="r"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Aggregating cultural content in the CARARE project</a:t>
            </a:r>
            <a:endParaRPr lang="el-GR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781175"/>
            <a:ext cx="1782763" cy="4251325"/>
          </a:xfrm>
          <a:prstGeom prst="roundRect">
            <a:avLst/>
          </a:prstGeom>
          <a:solidFill>
            <a:schemeClr val="tx1">
              <a:lumMod val="50000"/>
              <a:lumOff val="50000"/>
              <a:alpha val="57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1200">
                <a:solidFill>
                  <a:srgbClr val="FFFFFF"/>
                </a:solidFill>
                <a:ea typeface="ＭＳ Ｐゴシック" charset="-128"/>
                <a:cs typeface="Arial" charset="0"/>
              </a:rPr>
              <a:t>Content providers</a:t>
            </a:r>
            <a:endParaRPr lang="el-GR" sz="12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16150" y="1698625"/>
            <a:ext cx="5029200" cy="4252913"/>
          </a:xfrm>
          <a:prstGeom prst="roundRect">
            <a:avLst/>
          </a:prstGeom>
          <a:solidFill>
            <a:schemeClr val="tx1">
              <a:lumMod val="50000"/>
              <a:lumOff val="50000"/>
              <a:alpha val="57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1200">
                <a:solidFill>
                  <a:srgbClr val="FFFFFF"/>
                </a:solidFill>
                <a:ea typeface="ＭＳ Ｐゴシック" charset="-128"/>
                <a:cs typeface="Arial" charset="0"/>
              </a:rPr>
              <a:t>CARARE</a:t>
            </a:r>
            <a:endParaRPr lang="el-GR" sz="12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6" name="Can 5"/>
          <p:cNvSpPr/>
          <p:nvPr/>
        </p:nvSpPr>
        <p:spPr>
          <a:xfrm>
            <a:off x="661988" y="3435350"/>
            <a:ext cx="1050925" cy="833438"/>
          </a:xfrm>
          <a:prstGeom prst="can">
            <a:avLst/>
          </a:prstGeom>
          <a:solidFill>
            <a:schemeClr val="accent1">
              <a:lumMod val="50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rgbClr val="FFFFFF"/>
                </a:solidFill>
                <a:ea typeface="ＭＳ Ｐゴシック" charset="-128"/>
                <a:cs typeface="Arial" charset="0"/>
              </a:rPr>
              <a:t>Original metadata</a:t>
            </a:r>
            <a:endParaRPr lang="el-GR" sz="12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8500" y="2439988"/>
            <a:ext cx="987425" cy="49371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rgbClr val="FFFFFF"/>
                </a:solidFill>
                <a:ea typeface="ＭＳ Ｐゴシック" charset="-128"/>
                <a:cs typeface="Arial" charset="0"/>
              </a:rPr>
              <a:t>OAI–PMH provider</a:t>
            </a:r>
            <a:endParaRPr lang="el-GR" sz="12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cxnSp>
        <p:nvCxnSpPr>
          <p:cNvPr id="8" name="Straight Arrow Connector 7"/>
          <p:cNvCxnSpPr>
            <a:stCxn id="6" idx="1"/>
            <a:endCxn id="7" idx="2"/>
          </p:cNvCxnSpPr>
          <p:nvPr/>
        </p:nvCxnSpPr>
        <p:spPr>
          <a:xfrm rot="5400000" flipH="1" flipV="1">
            <a:off x="939007" y="3182143"/>
            <a:ext cx="501650" cy="476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508250" y="2439988"/>
            <a:ext cx="941388" cy="49371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rgbClr val="FFFFFF"/>
                </a:solidFill>
                <a:ea typeface="ＭＳ Ｐゴシック" charset="-128"/>
                <a:cs typeface="Arial" charset="0"/>
              </a:rPr>
              <a:t>Harvester</a:t>
            </a:r>
            <a:endParaRPr lang="el-GR" sz="12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cxnSp>
        <p:nvCxnSpPr>
          <p:cNvPr id="10" name="Straight Arrow Connector 9"/>
          <p:cNvCxnSpPr>
            <a:stCxn id="7" idx="3"/>
            <a:endCxn id="9" idx="1"/>
          </p:cNvCxnSpPr>
          <p:nvPr/>
        </p:nvCxnSpPr>
        <p:spPr>
          <a:xfrm>
            <a:off x="1685925" y="2687638"/>
            <a:ext cx="822325" cy="15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624263" y="2439988"/>
            <a:ext cx="822325" cy="49371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rgbClr val="FFFFFF"/>
                </a:solidFill>
                <a:ea typeface="ＭＳ Ｐゴシック" charset="-128"/>
                <a:cs typeface="Arial" charset="0"/>
              </a:rPr>
              <a:t>Mapping</a:t>
            </a:r>
            <a:endParaRPr lang="el-GR" sz="12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cxnSp>
        <p:nvCxnSpPr>
          <p:cNvPr id="12" name="Straight Arrow Connector 11"/>
          <p:cNvCxnSpPr>
            <a:stCxn id="9" idx="3"/>
            <a:endCxn id="11" idx="1"/>
          </p:cNvCxnSpPr>
          <p:nvPr/>
        </p:nvCxnSpPr>
        <p:spPr>
          <a:xfrm>
            <a:off x="3449638" y="2687638"/>
            <a:ext cx="174625" cy="15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n 12"/>
          <p:cNvSpPr/>
          <p:nvPr/>
        </p:nvSpPr>
        <p:spPr>
          <a:xfrm>
            <a:off x="4098925" y="3554413"/>
            <a:ext cx="1052513" cy="833437"/>
          </a:xfrm>
          <a:prstGeom prst="can">
            <a:avLst/>
          </a:prstGeom>
          <a:solidFill>
            <a:schemeClr val="accent1">
              <a:lumMod val="50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rgbClr val="FFFFFF"/>
                </a:solidFill>
                <a:ea typeface="ＭＳ Ｐゴシック" charset="-128"/>
                <a:cs typeface="Arial" charset="0"/>
              </a:rPr>
              <a:t>CARARE repository</a:t>
            </a:r>
            <a:endParaRPr lang="el-GR" sz="12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cxnSp>
        <p:nvCxnSpPr>
          <p:cNvPr id="14" name="Straight Arrow Connector 13"/>
          <p:cNvCxnSpPr>
            <a:stCxn id="33" idx="2"/>
            <a:endCxn id="13" idx="1"/>
          </p:cNvCxnSpPr>
          <p:nvPr/>
        </p:nvCxnSpPr>
        <p:spPr>
          <a:xfrm rot="5400000">
            <a:off x="4514056" y="3045619"/>
            <a:ext cx="620713" cy="39687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668963" y="4013200"/>
            <a:ext cx="1098550" cy="49371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00" dirty="0"/>
              <a:t>Versioning service</a:t>
            </a:r>
          </a:p>
        </p:txBody>
      </p:sp>
      <p:sp>
        <p:nvSpPr>
          <p:cNvPr id="16" name="Can 15"/>
          <p:cNvSpPr/>
          <p:nvPr/>
        </p:nvSpPr>
        <p:spPr>
          <a:xfrm>
            <a:off x="7766050" y="3287713"/>
            <a:ext cx="1050925" cy="833437"/>
          </a:xfrm>
          <a:prstGeom prst="can">
            <a:avLst/>
          </a:prstGeom>
          <a:solidFill>
            <a:schemeClr val="accent1">
              <a:lumMod val="50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rgbClr val="FFFFFF"/>
                </a:solidFill>
                <a:ea typeface="ＭＳ Ｐゴシック" charset="-128"/>
                <a:cs typeface="Arial" charset="0"/>
              </a:rPr>
              <a:t>Europeana</a:t>
            </a:r>
            <a:endParaRPr lang="el-GR" sz="12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462213" y="4203700"/>
            <a:ext cx="1095375" cy="6413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rgbClr val="FFFFFF"/>
                </a:solidFill>
                <a:ea typeface="ＭＳ Ｐゴシック" charset="-128"/>
                <a:cs typeface="Arial" charset="0"/>
              </a:rPr>
              <a:t>Enrichment</a:t>
            </a:r>
          </a:p>
          <a:p>
            <a:pPr algn="ctr" eaLnBrk="0" hangingPunct="0">
              <a:defRPr/>
            </a:pPr>
            <a:r>
              <a:rPr lang="en-US" sz="1200">
                <a:solidFill>
                  <a:srgbClr val="FFFFFF"/>
                </a:solidFill>
                <a:ea typeface="ＭＳ Ｐゴシック" charset="-128"/>
                <a:cs typeface="Arial" charset="0"/>
              </a:rPr>
              <a:t>Service</a:t>
            </a:r>
          </a:p>
          <a:p>
            <a:pPr algn="ctr" eaLnBrk="0" hangingPunct="0">
              <a:defRPr/>
            </a:pPr>
            <a:r>
              <a:rPr lang="en-US" sz="800">
                <a:solidFill>
                  <a:srgbClr val="FFFFFF"/>
                </a:solidFill>
                <a:ea typeface="ＭＳ Ｐゴシック" charset="-128"/>
                <a:cs typeface="Arial" charset="0"/>
              </a:rPr>
              <a:t>(SKOS, Geo-info)</a:t>
            </a:r>
            <a:endParaRPr lang="el-GR" sz="8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71750" y="3295650"/>
            <a:ext cx="1077913" cy="49371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rgbClr val="FFFFFF"/>
                </a:solidFill>
                <a:ea typeface="ＭＳ Ｐゴシック" charset="-128"/>
                <a:cs typeface="Arial" charset="0"/>
              </a:rPr>
              <a:t>Mapping service</a:t>
            </a:r>
            <a:endParaRPr lang="el-GR" sz="12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811838" y="3021013"/>
            <a:ext cx="987425" cy="49371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rgbClr val="FFFFFF"/>
                </a:solidFill>
                <a:ea typeface="ＭＳ Ｐゴシック" charset="-128"/>
                <a:cs typeface="Arial" charset="0"/>
              </a:rPr>
              <a:t>Export</a:t>
            </a:r>
            <a:endParaRPr lang="el-GR" sz="12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 flipV="1">
            <a:off x="5203825" y="3268663"/>
            <a:ext cx="608013" cy="43973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3"/>
            <a:endCxn id="16" idx="2"/>
          </p:cNvCxnSpPr>
          <p:nvPr/>
        </p:nvCxnSpPr>
        <p:spPr>
          <a:xfrm>
            <a:off x="6799263" y="3268663"/>
            <a:ext cx="966787" cy="43656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597275" y="4127500"/>
            <a:ext cx="450850" cy="26035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003675" y="4565650"/>
            <a:ext cx="774700" cy="50800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968881" y="2347976"/>
            <a:ext cx="320040" cy="7132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tx1"/>
                </a:solidFill>
              </a:rPr>
              <a:t>Common</a:t>
            </a:r>
          </a:p>
          <a:p>
            <a:pPr algn="ctr" eaLnBrk="0" hangingPunct="0">
              <a:defRPr/>
            </a:pPr>
            <a:r>
              <a:rPr lang="en-US" sz="1000" dirty="0">
                <a:solidFill>
                  <a:schemeClr val="tx1"/>
                </a:solidFill>
              </a:rPr>
              <a:t>format</a:t>
            </a:r>
            <a:endParaRPr lang="el-GR" sz="1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53529" y="3170936"/>
            <a:ext cx="320040" cy="7132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tx1"/>
                </a:solidFill>
              </a:rPr>
              <a:t>Common</a:t>
            </a:r>
          </a:p>
          <a:p>
            <a:pPr algn="ctr" eaLnBrk="0" hangingPunct="0">
              <a:defRPr/>
            </a:pPr>
            <a:r>
              <a:rPr lang="en-US" sz="1000" dirty="0">
                <a:solidFill>
                  <a:schemeClr val="tx1"/>
                </a:solidFill>
              </a:rPr>
              <a:t>format</a:t>
            </a:r>
            <a:endParaRPr lang="el-GR" sz="1000" dirty="0">
              <a:solidFill>
                <a:schemeClr val="tx1"/>
              </a:solidFill>
            </a:endParaRPr>
          </a:p>
        </p:txBody>
      </p:sp>
      <p:sp>
        <p:nvSpPr>
          <p:cNvPr id="26" name="Rounded Rectangle 42"/>
          <p:cNvSpPr/>
          <p:nvPr/>
        </p:nvSpPr>
        <p:spPr>
          <a:xfrm>
            <a:off x="3530600" y="5245100"/>
            <a:ext cx="1077913" cy="49371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rgbClr val="FFFFFF"/>
                </a:solidFill>
                <a:ea typeface="ＭＳ Ｐゴシック" charset="-128"/>
                <a:cs typeface="Arial" charset="0"/>
              </a:rPr>
              <a:t>Revision</a:t>
            </a:r>
          </a:p>
          <a:p>
            <a:pPr algn="ctr" eaLnBrk="0" hangingPunct="0">
              <a:defRPr/>
            </a:pPr>
            <a:r>
              <a:rPr lang="en-US" sz="1200">
                <a:solidFill>
                  <a:srgbClr val="FFFFFF"/>
                </a:solidFill>
                <a:ea typeface="ＭＳ Ｐゴシック" charset="-128"/>
                <a:cs typeface="Arial" charset="0"/>
              </a:rPr>
              <a:t>service</a:t>
            </a:r>
            <a:endParaRPr lang="el-GR" sz="12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cxnSp>
        <p:nvCxnSpPr>
          <p:cNvPr id="27" name="Straight Arrow Connector 62"/>
          <p:cNvCxnSpPr/>
          <p:nvPr/>
        </p:nvCxnSpPr>
        <p:spPr>
          <a:xfrm>
            <a:off x="5191125" y="3975100"/>
            <a:ext cx="431800" cy="22860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42"/>
          <p:cNvSpPr/>
          <p:nvPr/>
        </p:nvSpPr>
        <p:spPr>
          <a:xfrm>
            <a:off x="4864100" y="4889500"/>
            <a:ext cx="1077913" cy="49371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rgbClr val="FFFFFF"/>
                </a:solidFill>
                <a:ea typeface="ＭＳ Ｐゴシック" charset="-128"/>
                <a:cs typeface="Arial" charset="0"/>
              </a:rPr>
              <a:t>Previewing</a:t>
            </a:r>
          </a:p>
          <a:p>
            <a:pPr algn="ctr" eaLnBrk="0" hangingPunct="0">
              <a:defRPr/>
            </a:pPr>
            <a:r>
              <a:rPr lang="en-US" sz="1200">
                <a:solidFill>
                  <a:srgbClr val="FFFFFF"/>
                </a:solidFill>
                <a:ea typeface="ＭＳ Ｐゴシック" charset="-128"/>
                <a:cs typeface="Arial" charset="0"/>
              </a:rPr>
              <a:t>service</a:t>
            </a:r>
            <a:endParaRPr lang="el-GR" sz="12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cxnSp>
        <p:nvCxnSpPr>
          <p:cNvPr id="29" name="Straight Arrow Connector 62"/>
          <p:cNvCxnSpPr/>
          <p:nvPr/>
        </p:nvCxnSpPr>
        <p:spPr>
          <a:xfrm rot="10800000">
            <a:off x="4975225" y="4406900"/>
            <a:ext cx="546100" cy="390525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56"/>
          <p:cNvCxnSpPr/>
          <p:nvPr/>
        </p:nvCxnSpPr>
        <p:spPr>
          <a:xfrm>
            <a:off x="3687763" y="3554413"/>
            <a:ext cx="377825" cy="87312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42"/>
          <p:cNvSpPr/>
          <p:nvPr/>
        </p:nvSpPr>
        <p:spPr>
          <a:xfrm>
            <a:off x="6453188" y="6197600"/>
            <a:ext cx="865187" cy="355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000">
                <a:solidFill>
                  <a:srgbClr val="FFFFFF"/>
                </a:solidFill>
                <a:ea typeface="ＭＳ Ｐゴシック" charset="-128"/>
                <a:cs typeface="Arial" charset="0"/>
              </a:rPr>
              <a:t>Curation services</a:t>
            </a:r>
            <a:endParaRPr lang="el-GR" sz="10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377113" y="6207125"/>
            <a:ext cx="852487" cy="3429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000">
                <a:solidFill>
                  <a:srgbClr val="FFFFFF"/>
                </a:solidFill>
                <a:ea typeface="ＭＳ Ｐゴシック" charset="-128"/>
                <a:cs typeface="Arial" charset="0"/>
              </a:rPr>
              <a:t>Dataflow services</a:t>
            </a:r>
            <a:endParaRPr lang="el-GR" sz="10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657725" y="2439988"/>
            <a:ext cx="730250" cy="49371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rgbClr val="FFFFFF"/>
                </a:solidFill>
                <a:ea typeface="ＭＳ Ｐゴシック" charset="-128"/>
                <a:cs typeface="Arial" charset="0"/>
              </a:rPr>
              <a:t>Ingest</a:t>
            </a:r>
            <a:endParaRPr lang="el-GR" sz="12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cxnSp>
        <p:nvCxnSpPr>
          <p:cNvPr id="34" name="Straight Arrow Connector 33"/>
          <p:cNvCxnSpPr>
            <a:stCxn id="11" idx="3"/>
            <a:endCxn id="33" idx="1"/>
          </p:cNvCxnSpPr>
          <p:nvPr/>
        </p:nvCxnSpPr>
        <p:spPr>
          <a:xfrm>
            <a:off x="4446588" y="2687638"/>
            <a:ext cx="211137" cy="15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0" name="Slide Number Placeholder 3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F04CDA0-1F23-4C4E-86FD-C915EDA348E0}" type="slidenum">
              <a:rPr lang="el-GR" smtClean="0">
                <a:ea typeface="ＭＳ Ｐゴシック" pitchFamily="34" charset="-128"/>
              </a:rPr>
              <a:pPr>
                <a:defRPr/>
              </a:pPr>
              <a:t>55</a:t>
            </a:fld>
            <a:endParaRPr lang="el-GR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0344" y="260648"/>
            <a:ext cx="7906072" cy="566961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MoRe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 (Monument Repository) aggregator</a:t>
            </a:r>
            <a:endParaRPr lang="el-GR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46263"/>
            <a:ext cx="7905750" cy="4030662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The engine powering the CARARE repository and more</a:t>
            </a:r>
          </a:p>
          <a:p>
            <a:pPr>
              <a:buFontTx/>
              <a:buChar char="•"/>
            </a:pPr>
            <a:endParaRPr lang="en-US" sz="200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An extended aggregator service that incorporates services operating on the metadata (repository services):</a:t>
            </a:r>
          </a:p>
          <a:p>
            <a:pPr marL="800100" lvl="1" indent="-342900"/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Multi-step process</a:t>
            </a:r>
          </a:p>
          <a:p>
            <a:pPr marL="800100" lvl="1" indent="-342900"/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Long lifecycle of metadata</a:t>
            </a:r>
          </a:p>
          <a:p>
            <a:pPr marL="800100" lvl="1" indent="-342900"/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Supports metadata preservation</a:t>
            </a:r>
          </a:p>
          <a:p>
            <a:pPr marL="800100" lvl="1" indent="-342900"/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Enables added-value from all the aggregated content </a:t>
            </a:r>
          </a:p>
          <a:p>
            <a:pPr eaLnBrk="1" hangingPunct="1">
              <a:spcBef>
                <a:spcPct val="0"/>
              </a:spcBef>
            </a:pPr>
            <a:endParaRPr lang="en-GB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C478AC7-CCFA-4E0C-B33D-EB7CFE166637}" type="slidenum">
              <a:rPr lang="el-GR" smtClean="0">
                <a:ea typeface="ＭＳ Ｐゴシック" pitchFamily="34" charset="-128"/>
              </a:rPr>
              <a:pPr>
                <a:defRPr/>
              </a:pPr>
              <a:t>56</a:t>
            </a:fld>
            <a:endParaRPr lang="el-GR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MoRe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 information flow</a:t>
            </a:r>
            <a:endParaRPr lang="el-GR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22700" y="1674019"/>
            <a:ext cx="1527175" cy="466725"/>
          </a:xfrm>
          <a:prstGeom prst="roundRect">
            <a:avLst/>
          </a:prstGeom>
          <a:solidFill>
            <a:srgbClr val="0297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>
                <a:solidFill>
                  <a:srgbClr val="FFFFFF"/>
                </a:solidFill>
                <a:ea typeface="ＭＳ Ｐゴシック" charset="-128"/>
                <a:cs typeface="Arial" charset="0"/>
              </a:rPr>
              <a:t>Mapping tool</a:t>
            </a:r>
            <a:endParaRPr lang="el-GR" sz="14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5325" y="1674019"/>
            <a:ext cx="1527175" cy="466725"/>
          </a:xfrm>
          <a:prstGeom prst="roundRect">
            <a:avLst/>
          </a:prstGeom>
          <a:solidFill>
            <a:srgbClr val="0297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sz="1400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2300" y="1591469"/>
            <a:ext cx="1527175" cy="466725"/>
          </a:xfrm>
          <a:prstGeom prst="roundRect">
            <a:avLst/>
          </a:prstGeom>
          <a:solidFill>
            <a:srgbClr val="0297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>
                <a:solidFill>
                  <a:srgbClr val="FFFFFF"/>
                </a:solidFill>
                <a:ea typeface="ＭＳ Ｐゴシック" charset="-128"/>
                <a:cs typeface="Arial" charset="0"/>
              </a:rPr>
              <a:t>Content Providers</a:t>
            </a:r>
            <a:endParaRPr lang="el-GR" sz="14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54075" y="3675856"/>
            <a:ext cx="1527175" cy="466725"/>
          </a:xfrm>
          <a:prstGeom prst="roundRect">
            <a:avLst/>
          </a:prstGeom>
          <a:solidFill>
            <a:srgbClr val="0297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>
                <a:solidFill>
                  <a:srgbClr val="FFFFFF"/>
                </a:solidFill>
                <a:ea typeface="ＭＳ Ｐゴシック" charset="-128"/>
                <a:cs typeface="Arial" charset="0"/>
              </a:rPr>
              <a:t>Repository</a:t>
            </a:r>
            <a:endParaRPr lang="el-GR" sz="14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88025" y="1783556"/>
            <a:ext cx="493713" cy="24765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  <a:cs typeface="Arial" charset="0"/>
              </a:rPr>
              <a:t>SIP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  <a:cs typeface="Arial" charset="0"/>
            </a:endParaRPr>
          </a:p>
        </p:txBody>
      </p:sp>
      <p:cxnSp>
        <p:nvCxnSpPr>
          <p:cNvPr id="9" name="Elbow Connector 12"/>
          <p:cNvCxnSpPr>
            <a:stCxn id="5" idx="2"/>
            <a:endCxn id="10" idx="1"/>
          </p:cNvCxnSpPr>
          <p:nvPr/>
        </p:nvCxnSpPr>
        <p:spPr>
          <a:xfrm rot="16200000" flipH="1">
            <a:off x="1564482" y="2035175"/>
            <a:ext cx="552450" cy="763587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222500" y="2459831"/>
            <a:ext cx="1527175" cy="466725"/>
          </a:xfrm>
          <a:prstGeom prst="roundRect">
            <a:avLst/>
          </a:prstGeom>
          <a:solidFill>
            <a:srgbClr val="0297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>
                <a:solidFill>
                  <a:srgbClr val="FFFFFF"/>
                </a:solidFill>
                <a:ea typeface="ＭＳ Ｐゴシック" charset="-128"/>
                <a:cs typeface="Arial" charset="0"/>
              </a:rPr>
              <a:t>Define Mapping</a:t>
            </a:r>
            <a:endParaRPr lang="el-GR" sz="14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cxnSp>
        <p:nvCxnSpPr>
          <p:cNvPr id="11" name="Elbow Connector 12"/>
          <p:cNvCxnSpPr>
            <a:stCxn id="10" idx="3"/>
            <a:endCxn id="4" idx="2"/>
          </p:cNvCxnSpPr>
          <p:nvPr/>
        </p:nvCxnSpPr>
        <p:spPr>
          <a:xfrm flipV="1">
            <a:off x="3749675" y="2140744"/>
            <a:ext cx="836613" cy="55245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514600" y="1783556"/>
            <a:ext cx="1023938" cy="24765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  <a:cs typeface="Arial" charset="0"/>
              </a:rPr>
              <a:t>Native XML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  <a:cs typeface="Arial" charset="0"/>
            </a:endParaRPr>
          </a:p>
        </p:txBody>
      </p:sp>
      <p:cxnSp>
        <p:nvCxnSpPr>
          <p:cNvPr id="13" name="Elbow Connector 12"/>
          <p:cNvCxnSpPr>
            <a:stCxn id="5" idx="3"/>
            <a:endCxn id="12" idx="1"/>
          </p:cNvCxnSpPr>
          <p:nvPr/>
        </p:nvCxnSpPr>
        <p:spPr>
          <a:xfrm>
            <a:off x="2222500" y="1907381"/>
            <a:ext cx="292100" cy="158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2"/>
          <p:cNvCxnSpPr>
            <a:stCxn id="44" idx="1"/>
            <a:endCxn id="7" idx="1"/>
          </p:cNvCxnSpPr>
          <p:nvPr/>
        </p:nvCxnSpPr>
        <p:spPr>
          <a:xfrm rot="10800000" flipV="1">
            <a:off x="854075" y="3126581"/>
            <a:ext cx="3368675" cy="782638"/>
          </a:xfrm>
          <a:prstGeom prst="bentConnector3">
            <a:avLst>
              <a:gd name="adj1" fmla="val 106785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2"/>
          <p:cNvCxnSpPr>
            <a:stCxn id="4" idx="3"/>
            <a:endCxn id="8" idx="1"/>
          </p:cNvCxnSpPr>
          <p:nvPr/>
        </p:nvCxnSpPr>
        <p:spPr>
          <a:xfrm>
            <a:off x="5349875" y="1907381"/>
            <a:ext cx="438150" cy="158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665913" y="1253331"/>
            <a:ext cx="1527175" cy="1308100"/>
          </a:xfrm>
          <a:prstGeom prst="roundRect">
            <a:avLst/>
          </a:prstGeom>
          <a:solidFill>
            <a:srgbClr val="0297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1200">
                <a:solidFill>
                  <a:srgbClr val="FFFFFF"/>
                </a:solidFill>
                <a:ea typeface="ＭＳ Ｐゴシック" charset="-128"/>
                <a:cs typeface="Arial" charset="0"/>
              </a:rPr>
              <a:t>Checks</a:t>
            </a:r>
            <a:endParaRPr lang="el-GR" sz="12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38938" y="1581944"/>
            <a:ext cx="1390650" cy="24765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  <a:cs typeface="Arial" charset="0"/>
              </a:rPr>
              <a:t>Structural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38938" y="1902619"/>
            <a:ext cx="1390650" cy="24765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  <a:cs typeface="Arial" charset="0"/>
              </a:rPr>
              <a:t>Well-</a:t>
            </a:r>
            <a:r>
              <a:rPr lang="en-US" sz="1100" dirty="0" err="1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  <a:cs typeface="Arial" charset="0"/>
              </a:rPr>
              <a:t>formedness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38938" y="2213769"/>
            <a:ext cx="1390650" cy="24606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  <a:cs typeface="Arial" charset="0"/>
              </a:rPr>
              <a:t>Integrity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  <a:cs typeface="Arial" charset="0"/>
            </a:endParaRPr>
          </a:p>
        </p:txBody>
      </p:sp>
      <p:cxnSp>
        <p:nvCxnSpPr>
          <p:cNvPr id="20" name="Elbow Connector 12"/>
          <p:cNvCxnSpPr>
            <a:stCxn id="8" idx="3"/>
            <a:endCxn id="16" idx="1"/>
          </p:cNvCxnSpPr>
          <p:nvPr/>
        </p:nvCxnSpPr>
        <p:spPr>
          <a:xfrm>
            <a:off x="6281738" y="1907381"/>
            <a:ext cx="384175" cy="158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12"/>
          <p:cNvCxnSpPr>
            <a:stCxn id="12" idx="3"/>
            <a:endCxn id="4" idx="1"/>
          </p:cNvCxnSpPr>
          <p:nvPr/>
        </p:nvCxnSpPr>
        <p:spPr>
          <a:xfrm>
            <a:off x="3538538" y="1907381"/>
            <a:ext cx="284162" cy="158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60375" y="4664869"/>
            <a:ext cx="933450" cy="457200"/>
          </a:xfrm>
          <a:prstGeom prst="roundRect">
            <a:avLst/>
          </a:prstGeom>
          <a:solidFill>
            <a:srgbClr val="0297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>
                <a:solidFill>
                  <a:srgbClr val="FFFFFF"/>
                </a:solidFill>
                <a:ea typeface="ＭＳ Ｐゴシック" charset="-128"/>
                <a:cs typeface="Arial" charset="0"/>
              </a:rPr>
              <a:t>Enrich</a:t>
            </a:r>
            <a:endParaRPr lang="el-GR" sz="14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98500" y="5358606"/>
            <a:ext cx="493713" cy="24765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  <a:cs typeface="Arial" charset="0"/>
              </a:rPr>
              <a:t>AIP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  <a:cs typeface="Arial" charset="0"/>
            </a:endParaRPr>
          </a:p>
        </p:txBody>
      </p:sp>
      <p:cxnSp>
        <p:nvCxnSpPr>
          <p:cNvPr id="24" name="Elbow Connector 12"/>
          <p:cNvCxnSpPr>
            <a:endCxn id="22" idx="0"/>
          </p:cNvCxnSpPr>
          <p:nvPr/>
        </p:nvCxnSpPr>
        <p:spPr>
          <a:xfrm rot="5400000">
            <a:off x="816769" y="4225925"/>
            <a:ext cx="549275" cy="328613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12"/>
          <p:cNvCxnSpPr>
            <a:stCxn id="22" idx="2"/>
            <a:endCxn id="23" idx="1"/>
          </p:cNvCxnSpPr>
          <p:nvPr/>
        </p:nvCxnSpPr>
        <p:spPr>
          <a:xfrm rot="5400000">
            <a:off x="632619" y="5187950"/>
            <a:ext cx="360362" cy="228600"/>
          </a:xfrm>
          <a:prstGeom prst="bentConnector4">
            <a:avLst>
              <a:gd name="adj1" fmla="val 32911"/>
              <a:gd name="adj2" fmla="val 20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5202238" y="2899569"/>
            <a:ext cx="1125537" cy="457200"/>
          </a:xfrm>
          <a:prstGeom prst="roundRect">
            <a:avLst/>
          </a:prstGeom>
          <a:solidFill>
            <a:srgbClr val="0297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>
                <a:solidFill>
                  <a:srgbClr val="FFFFFF"/>
                </a:solidFill>
                <a:ea typeface="ＭＳ Ｐゴシック" charset="-128"/>
                <a:cs typeface="Arial" charset="0"/>
              </a:rPr>
              <a:t>Versioning</a:t>
            </a:r>
            <a:endParaRPr lang="el-GR" sz="14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cxnSp>
        <p:nvCxnSpPr>
          <p:cNvPr id="27" name="Elbow Connector 12"/>
          <p:cNvCxnSpPr>
            <a:stCxn id="16" idx="2"/>
            <a:endCxn id="26" idx="3"/>
          </p:cNvCxnSpPr>
          <p:nvPr/>
        </p:nvCxnSpPr>
        <p:spPr>
          <a:xfrm rot="5400000">
            <a:off x="6595269" y="2293937"/>
            <a:ext cx="566738" cy="1101725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686550" y="4507706"/>
            <a:ext cx="1208088" cy="457200"/>
          </a:xfrm>
          <a:prstGeom prst="roundRect">
            <a:avLst/>
          </a:prstGeom>
          <a:solidFill>
            <a:srgbClr val="0297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 err="1">
                <a:solidFill>
                  <a:srgbClr val="FFFFFF"/>
                </a:solidFill>
                <a:ea typeface="ＭＳ Ｐゴシック" charset="-128"/>
                <a:cs typeface="Arial" charset="0"/>
              </a:rPr>
              <a:t>Europeana</a:t>
            </a:r>
            <a:endParaRPr lang="el-GR" sz="1400" dirty="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cxnSp>
        <p:nvCxnSpPr>
          <p:cNvPr id="29" name="Elbow Connector 12"/>
          <p:cNvCxnSpPr>
            <a:stCxn id="46" idx="3"/>
            <a:endCxn id="28" idx="1"/>
          </p:cNvCxnSpPr>
          <p:nvPr/>
        </p:nvCxnSpPr>
        <p:spPr>
          <a:xfrm>
            <a:off x="4670425" y="3909219"/>
            <a:ext cx="2016125" cy="827087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12"/>
          <p:cNvCxnSpPr>
            <a:stCxn id="23" idx="3"/>
          </p:cNvCxnSpPr>
          <p:nvPr/>
        </p:nvCxnSpPr>
        <p:spPr>
          <a:xfrm flipV="1">
            <a:off x="1192213" y="4142581"/>
            <a:ext cx="301625" cy="133985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741488" y="5112544"/>
            <a:ext cx="931862" cy="457200"/>
          </a:xfrm>
          <a:prstGeom prst="roundRect">
            <a:avLst/>
          </a:prstGeom>
          <a:solidFill>
            <a:srgbClr val="0297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>
                <a:solidFill>
                  <a:srgbClr val="FFFFFF"/>
                </a:solidFill>
                <a:ea typeface="ＭＳ Ｐゴシック" charset="-128"/>
                <a:cs typeface="Arial" charset="0"/>
              </a:rPr>
              <a:t>Mapping</a:t>
            </a:r>
            <a:endParaRPr lang="el-GR" sz="14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176588" y="5212556"/>
            <a:ext cx="493712" cy="24765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  <a:cs typeface="Arial" charset="0"/>
              </a:rPr>
              <a:t>AIP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  <a:cs typeface="Arial" charset="0"/>
            </a:endParaRPr>
          </a:p>
        </p:txBody>
      </p:sp>
      <p:cxnSp>
        <p:nvCxnSpPr>
          <p:cNvPr id="33" name="Elbow Connector 12"/>
          <p:cNvCxnSpPr>
            <a:endCxn id="31" idx="0"/>
          </p:cNvCxnSpPr>
          <p:nvPr/>
        </p:nvCxnSpPr>
        <p:spPr>
          <a:xfrm rot="16200000" flipH="1">
            <a:off x="1499394" y="4403725"/>
            <a:ext cx="960438" cy="45720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12"/>
          <p:cNvCxnSpPr>
            <a:stCxn id="31" idx="3"/>
            <a:endCxn id="32" idx="1"/>
          </p:cNvCxnSpPr>
          <p:nvPr/>
        </p:nvCxnSpPr>
        <p:spPr>
          <a:xfrm flipV="1">
            <a:off x="2673350" y="5336381"/>
            <a:ext cx="503238" cy="4763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12"/>
          <p:cNvCxnSpPr>
            <a:stCxn id="32" idx="3"/>
          </p:cNvCxnSpPr>
          <p:nvPr/>
        </p:nvCxnSpPr>
        <p:spPr>
          <a:xfrm flipH="1" flipV="1">
            <a:off x="1768475" y="4215606"/>
            <a:ext cx="1901825" cy="1120775"/>
          </a:xfrm>
          <a:prstGeom prst="bentConnector3">
            <a:avLst>
              <a:gd name="adj1" fmla="val -12019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1" name="TextBox 116"/>
          <p:cNvSpPr txBox="1">
            <a:spLocks noChangeArrowheads="1"/>
          </p:cNvSpPr>
          <p:nvPr/>
        </p:nvSpPr>
        <p:spPr bwMode="auto">
          <a:xfrm>
            <a:off x="2573338" y="3447256"/>
            <a:ext cx="1260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000000"/>
                </a:solidFill>
              </a:rPr>
              <a:t>EDM</a:t>
            </a:r>
          </a:p>
          <a:p>
            <a:pPr algn="ctr" eaLnBrk="0" hangingPunct="0"/>
            <a:r>
              <a:rPr lang="en-US" sz="1200" b="1">
                <a:solidFill>
                  <a:srgbClr val="000000"/>
                </a:solidFill>
              </a:rPr>
              <a:t>(selected data)</a:t>
            </a:r>
            <a:endParaRPr lang="el-GR" sz="1200" b="1">
              <a:solidFill>
                <a:srgbClr val="000000"/>
              </a:solidFill>
            </a:endParaRPr>
          </a:p>
        </p:txBody>
      </p:sp>
      <p:sp>
        <p:nvSpPr>
          <p:cNvPr id="19492" name="TextBox 117"/>
          <p:cNvSpPr txBox="1">
            <a:spLocks noChangeArrowheads="1"/>
          </p:cNvSpPr>
          <p:nvPr/>
        </p:nvSpPr>
        <p:spPr bwMode="auto">
          <a:xfrm>
            <a:off x="6784975" y="3174206"/>
            <a:ext cx="2193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</a:rPr>
              <a:t>Native, CARARE, Mapping, </a:t>
            </a:r>
          </a:p>
          <a:p>
            <a:pPr eaLnBrk="0" hangingPunct="0"/>
            <a:r>
              <a:rPr lang="en-US" sz="1200" b="1">
                <a:solidFill>
                  <a:srgbClr val="000000"/>
                </a:solidFill>
              </a:rPr>
              <a:t>Provider &amp; item admin info</a:t>
            </a:r>
          </a:p>
          <a:p>
            <a:pPr eaLnBrk="0" hangingPunct="0"/>
            <a:r>
              <a:rPr lang="en-US" sz="1200" b="1">
                <a:solidFill>
                  <a:srgbClr val="000000"/>
                </a:solidFill>
              </a:rPr>
              <a:t>(package independence)</a:t>
            </a:r>
            <a:endParaRPr lang="el-GR" sz="1200" b="1">
              <a:solidFill>
                <a:srgbClr val="000000"/>
              </a:solidFill>
            </a:endParaRPr>
          </a:p>
        </p:txBody>
      </p:sp>
      <p:sp>
        <p:nvSpPr>
          <p:cNvPr id="19493" name="TextBox 118"/>
          <p:cNvSpPr txBox="1">
            <a:spLocks noChangeArrowheads="1"/>
          </p:cNvSpPr>
          <p:nvPr/>
        </p:nvSpPr>
        <p:spPr bwMode="auto">
          <a:xfrm>
            <a:off x="3944938" y="4737894"/>
            <a:ext cx="525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</a:rPr>
              <a:t>EDM</a:t>
            </a:r>
            <a:endParaRPr lang="el-GR" sz="1200" b="1">
              <a:solidFill>
                <a:srgbClr val="000000"/>
              </a:solidFill>
            </a:endParaRPr>
          </a:p>
        </p:txBody>
      </p:sp>
      <p:sp>
        <p:nvSpPr>
          <p:cNvPr id="19494" name="TextBox 119"/>
          <p:cNvSpPr txBox="1">
            <a:spLocks noChangeArrowheads="1"/>
          </p:cNvSpPr>
          <p:nvPr/>
        </p:nvSpPr>
        <p:spPr bwMode="auto">
          <a:xfrm>
            <a:off x="388938" y="4261644"/>
            <a:ext cx="5000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</a:rPr>
              <a:t>RDF</a:t>
            </a:r>
            <a:endParaRPr lang="el-GR" sz="1200" b="1">
              <a:solidFill>
                <a:srgbClr val="000000"/>
              </a:solidFill>
            </a:endParaRPr>
          </a:p>
        </p:txBody>
      </p:sp>
      <p:sp>
        <p:nvSpPr>
          <p:cNvPr id="19495" name="TextBox 120"/>
          <p:cNvSpPr txBox="1">
            <a:spLocks noChangeArrowheads="1"/>
          </p:cNvSpPr>
          <p:nvPr/>
        </p:nvSpPr>
        <p:spPr bwMode="auto">
          <a:xfrm>
            <a:off x="2289175" y="4745831"/>
            <a:ext cx="8413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</a:rPr>
              <a:t>CARARE</a:t>
            </a:r>
            <a:endParaRPr lang="el-GR" sz="1200" b="1">
              <a:solidFill>
                <a:srgbClr val="000000"/>
              </a:solidFill>
            </a:endParaRPr>
          </a:p>
        </p:txBody>
      </p:sp>
      <p:cxnSp>
        <p:nvCxnSpPr>
          <p:cNvPr id="41" name="Elbow Connector 12"/>
          <p:cNvCxnSpPr>
            <a:stCxn id="16" idx="0"/>
            <a:endCxn id="4" idx="0"/>
          </p:cNvCxnSpPr>
          <p:nvPr/>
        </p:nvCxnSpPr>
        <p:spPr>
          <a:xfrm rot="16200000" flipH="1" flipV="1">
            <a:off x="5797550" y="42069"/>
            <a:ext cx="420688" cy="2843212"/>
          </a:xfrm>
          <a:prstGeom prst="bentConnector3">
            <a:avLst>
              <a:gd name="adj1" fmla="val -30435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7" name="TextBox 148"/>
          <p:cNvSpPr txBox="1">
            <a:spLocks noChangeArrowheads="1"/>
          </p:cNvSpPr>
          <p:nvPr/>
        </p:nvSpPr>
        <p:spPr bwMode="auto">
          <a:xfrm>
            <a:off x="4618038" y="1124744"/>
            <a:ext cx="2159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</a:rPr>
              <a:t>Negotiation for acceptance</a:t>
            </a:r>
          </a:p>
        </p:txBody>
      </p:sp>
      <p:cxnSp>
        <p:nvCxnSpPr>
          <p:cNvPr id="43" name="Elbow Connector 12"/>
          <p:cNvCxnSpPr>
            <a:endCxn id="22" idx="1"/>
          </p:cNvCxnSpPr>
          <p:nvPr/>
        </p:nvCxnSpPr>
        <p:spPr>
          <a:xfrm rot="5400000">
            <a:off x="-532606" y="3148012"/>
            <a:ext cx="2738438" cy="752475"/>
          </a:xfrm>
          <a:prstGeom prst="bentConnector4">
            <a:avLst>
              <a:gd name="adj1" fmla="val 28782"/>
              <a:gd name="adj2" fmla="val 130397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222750" y="3002756"/>
            <a:ext cx="495300" cy="24765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  <a:cs typeface="Arial" charset="0"/>
              </a:rPr>
              <a:t>AIP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  <a:cs typeface="Arial" charset="0"/>
            </a:endParaRPr>
          </a:p>
        </p:txBody>
      </p:sp>
      <p:cxnSp>
        <p:nvCxnSpPr>
          <p:cNvPr id="45" name="Elbow Connector 12"/>
          <p:cNvCxnSpPr>
            <a:stCxn id="26" idx="1"/>
            <a:endCxn id="44" idx="3"/>
          </p:cNvCxnSpPr>
          <p:nvPr/>
        </p:nvCxnSpPr>
        <p:spPr>
          <a:xfrm rot="10800000">
            <a:off x="4718050" y="3126581"/>
            <a:ext cx="484188" cy="158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4176713" y="3785394"/>
            <a:ext cx="493712" cy="24606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  <a:cs typeface="Arial" charset="0"/>
              </a:rPr>
              <a:t>DIP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  <a:cs typeface="Arial" charset="0"/>
            </a:endParaRPr>
          </a:p>
        </p:txBody>
      </p:sp>
      <p:cxnSp>
        <p:nvCxnSpPr>
          <p:cNvPr id="47" name="Elbow Connector 12"/>
          <p:cNvCxnSpPr>
            <a:stCxn id="7" idx="3"/>
            <a:endCxn id="46" idx="1"/>
          </p:cNvCxnSpPr>
          <p:nvPr/>
        </p:nvCxnSpPr>
        <p:spPr>
          <a:xfrm flipV="1">
            <a:off x="2381250" y="3909219"/>
            <a:ext cx="1795463" cy="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03" name="TextBox 47"/>
          <p:cNvSpPr txBox="1">
            <a:spLocks noChangeArrowheads="1"/>
          </p:cNvSpPr>
          <p:nvPr/>
        </p:nvSpPr>
        <p:spPr bwMode="auto">
          <a:xfrm>
            <a:off x="5407025" y="5433219"/>
            <a:ext cx="3187700" cy="40005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err="1" smtClean="0">
                <a:solidFill>
                  <a:srgbClr val="1E1C11"/>
                </a:solidFill>
              </a:rPr>
              <a:t>OAIScompliant</a:t>
            </a:r>
            <a:r>
              <a:rPr lang="en-US" sz="2000" b="1" dirty="0" smtClean="0">
                <a:solidFill>
                  <a:srgbClr val="1E1C11"/>
                </a:solidFill>
              </a:rPr>
              <a:t> </a:t>
            </a:r>
            <a:r>
              <a:rPr lang="en-US" sz="2000" b="1" dirty="0">
                <a:solidFill>
                  <a:srgbClr val="1E1C11"/>
                </a:solidFill>
              </a:rPr>
              <a:t>model</a:t>
            </a:r>
            <a:endParaRPr lang="el-GR" sz="2000" b="1" dirty="0">
              <a:solidFill>
                <a:srgbClr val="1E1C11"/>
              </a:solidFill>
            </a:endParaRPr>
          </a:p>
        </p:txBody>
      </p:sp>
      <p:sp>
        <p:nvSpPr>
          <p:cNvPr id="21552" name="Slide Number Placeholder 47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716B0F3-FBC3-48C1-BC0B-4DD6F06D82C2}" type="slidenum">
              <a:rPr lang="el-GR" smtClean="0">
                <a:ea typeface="ＭＳ Ｐゴシック" pitchFamily="34" charset="-128"/>
              </a:rPr>
              <a:pPr>
                <a:defRPr/>
              </a:pPr>
              <a:t>57</a:t>
            </a:fld>
            <a:endParaRPr lang="el-GR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Preservation awareness</a:t>
            </a:r>
            <a:endParaRPr lang="el-GR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41438"/>
            <a:ext cx="4191000" cy="5040312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All ingest / curation actions generate a PREMIS event which accompanies each record. </a:t>
            </a:r>
          </a:p>
          <a:p>
            <a:pPr>
              <a:buFontTx/>
              <a:buChar char="•"/>
            </a:pPr>
            <a:endParaRPr lang="en-US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>
              <a:buFontTx/>
              <a:buChar char="•"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Multiple curation actions generate multiple PREMIS records that are stacked together thus forming a complete log.</a:t>
            </a:r>
          </a:p>
          <a:p>
            <a:pPr>
              <a:buFontTx/>
              <a:buChar char="•"/>
            </a:pPr>
            <a:endParaRPr lang="en-US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>
              <a:buFontTx/>
              <a:buChar char="•"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All Curation actions generate new versions of the affected datastreams while preserving the old ones 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248400" y="1304925"/>
            <a:ext cx="2540000" cy="457200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b" anchorCtr="1"/>
          <a:lstStyle/>
          <a:p>
            <a:pPr algn="ctr" eaLnBrk="0" hangingPunct="0">
              <a:defRPr/>
            </a:pPr>
            <a:r>
              <a:rPr lang="en-US" dirty="0">
                <a:solidFill>
                  <a:prstClr val="white"/>
                </a:solidFill>
                <a:ea typeface="+mn-ea"/>
                <a:cs typeface="Arial" pitchFamily="34" charset="0"/>
              </a:rPr>
              <a:t>SIP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480175" y="2255838"/>
            <a:ext cx="2089150" cy="520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prstClr val="white"/>
                </a:solidFill>
                <a:ea typeface="+mn-ea"/>
                <a:cs typeface="Arial" pitchFamily="34" charset="0"/>
              </a:rPr>
              <a:t>Native Metadata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469063" y="2900363"/>
            <a:ext cx="2089150" cy="520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prstClr val="white"/>
                </a:solidFill>
                <a:ea typeface="+mn-ea"/>
                <a:cs typeface="Arial" pitchFamily="34" charset="0"/>
              </a:rPr>
              <a:t>CARARE Metadata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469063" y="1600200"/>
            <a:ext cx="2089150" cy="520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prstClr val="white"/>
                </a:solidFill>
                <a:ea typeface="+mn-ea"/>
                <a:cs typeface="Arial" pitchFamily="34" charset="0"/>
              </a:rPr>
              <a:t>Admin Metadata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6469063" y="3546475"/>
            <a:ext cx="2089150" cy="520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prstClr val="white"/>
                </a:solidFill>
                <a:ea typeface="+mn-ea"/>
                <a:cs typeface="Arial" pitchFamily="34" charset="0"/>
              </a:rPr>
              <a:t>XSLT Trans. Doc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477000" y="4230688"/>
            <a:ext cx="2089150" cy="5222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prstClr val="white"/>
                </a:solidFill>
                <a:ea typeface="+mn-ea"/>
                <a:cs typeface="Arial" pitchFamily="34" charset="0"/>
              </a:rPr>
              <a:t>EDM Metadata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6477000" y="4876800"/>
            <a:ext cx="2089150" cy="520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prstClr val="white"/>
                </a:solidFill>
                <a:ea typeface="+mn-ea"/>
                <a:cs typeface="Arial" pitchFamily="34" charset="0"/>
              </a:rPr>
              <a:t>PREMIS </a:t>
            </a:r>
          </a:p>
        </p:txBody>
      </p:sp>
      <p:sp>
        <p:nvSpPr>
          <p:cNvPr id="22539" name="Slide Number Placeholder 10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E4BE692-F84B-4085-9871-AD861C95A8E3}" type="slidenum">
              <a:rPr lang="el-GR" smtClean="0">
                <a:ea typeface="ＭＳ Ｐゴシック" pitchFamily="34" charset="-128"/>
              </a:rPr>
              <a:pPr>
                <a:defRPr/>
              </a:pPr>
              <a:t>58</a:t>
            </a:fld>
            <a:endParaRPr lang="el-GR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9260"/>
            <a:ext cx="4896544" cy="791468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Curation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 micro-services</a:t>
            </a:r>
            <a:endParaRPr lang="el-GR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73238"/>
            <a:ext cx="7905750" cy="40322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Element and attribute cleaning</a:t>
            </a:r>
          </a:p>
          <a:p>
            <a:pPr>
              <a:buFontTx/>
              <a:buChar char="•"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Element and attribute fill</a:t>
            </a:r>
          </a:p>
          <a:p>
            <a:pPr>
              <a:buFontTx/>
              <a:buChar char="•"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Spatial transformation</a:t>
            </a:r>
          </a:p>
          <a:p>
            <a:pPr>
              <a:buFontTx/>
              <a:buChar char="•"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Relation addition</a:t>
            </a:r>
          </a:p>
          <a:p>
            <a:pPr>
              <a:buFontTx/>
              <a:buChar char="•"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De-duplication</a:t>
            </a:r>
          </a:p>
          <a:p>
            <a:pPr>
              <a:buFontTx/>
              <a:buChar char="•"/>
            </a:pPr>
            <a:endParaRPr lang="en-US" sz="200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C0F25A8-7F11-4880-B4B6-8BA1F29E45F4}" type="slidenum">
              <a:rPr lang="el-GR" smtClean="0">
                <a:ea typeface="ＭＳ Ｐゴシック" pitchFamily="34" charset="-128"/>
              </a:rPr>
              <a:pPr>
                <a:defRPr/>
              </a:pPr>
              <a:t>59</a:t>
            </a:fld>
            <a:endParaRPr lang="el-GR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MDA object card – back side</a:t>
            </a:r>
            <a:endParaRPr lang="el-GR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l-GR" smtClean="0"/>
          </a:p>
        </p:txBody>
      </p:sp>
      <p:pic>
        <p:nvPicPr>
          <p:cNvPr id="27652" name="Picture 4" descr="MDA simple card b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81075"/>
            <a:ext cx="741680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380312" y="6356350"/>
            <a:ext cx="1656184" cy="501650"/>
          </a:xfrm>
        </p:spPr>
        <p:txBody>
          <a:bodyPr/>
          <a:lstStyle/>
          <a:p>
            <a:pPr>
              <a:defRPr/>
            </a:pPr>
            <a:fld id="{4808A7D4-332B-401B-9698-0F8B0B4AFE87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5745956" cy="6086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1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Element &amp; attribute clean/filling</a:t>
            </a:r>
            <a:endParaRPr lang="el-GR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" name="Vertical Scroll 7"/>
          <p:cNvSpPr>
            <a:spLocks noChangeArrowheads="1"/>
          </p:cNvSpPr>
          <p:nvPr/>
        </p:nvSpPr>
        <p:spPr bwMode="auto">
          <a:xfrm>
            <a:off x="171450" y="962025"/>
            <a:ext cx="4310063" cy="5819775"/>
          </a:xfrm>
          <a:prstGeom prst="verticalScroll">
            <a:avLst>
              <a:gd name="adj" fmla="val 12500"/>
            </a:avLst>
          </a:prstGeom>
          <a:solidFill>
            <a:srgbClr val="CCCCC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en-US" sz="1400">
                <a:solidFill>
                  <a:srgbClr val="000000"/>
                </a:solidFill>
                <a:ea typeface="ＭＳ Ｐゴシック" charset="-128"/>
                <a:cs typeface="Arial" charset="0"/>
              </a:rPr>
              <a:t>&lt;carare id=“001”&gt;</a:t>
            </a:r>
          </a:p>
          <a:p>
            <a:pPr eaLnBrk="0" hangingPunct="0">
              <a:defRPr/>
            </a:pPr>
            <a:r>
              <a:rPr lang="en-US" sz="14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&lt;heritageAssetInformation&gt;</a:t>
            </a:r>
          </a:p>
          <a:p>
            <a:pPr eaLnBrk="0" hangingPunct="0">
              <a:defRPr/>
            </a:pPr>
            <a:r>
              <a:rPr lang="en-US" sz="14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&lt;appellation&gt;</a:t>
            </a:r>
          </a:p>
          <a:p>
            <a:pPr eaLnBrk="0" hangingPunct="0">
              <a:defRPr/>
            </a:pPr>
            <a:r>
              <a:rPr lang="en-US" sz="14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  &lt;id&gt;001&lt;/id&gt;</a:t>
            </a:r>
          </a:p>
          <a:p>
            <a:pPr eaLnBrk="0" hangingPunct="0">
              <a:defRPr/>
            </a:pPr>
            <a:r>
              <a:rPr lang="en-US" sz="14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  &lt;name lang=“gre”&gt;</a:t>
            </a:r>
            <a:r>
              <a:rPr lang="el-GR" sz="1400">
                <a:solidFill>
                  <a:srgbClr val="000000"/>
                </a:solidFill>
                <a:ea typeface="ＭＳ Ｐゴシック" charset="-128"/>
                <a:cs typeface="Arial" charset="0"/>
              </a:rPr>
              <a:t>Ακρόπολη</a:t>
            </a:r>
            <a:r>
              <a:rPr lang="en-US" sz="1400">
                <a:solidFill>
                  <a:srgbClr val="000000"/>
                </a:solidFill>
                <a:ea typeface="ＭＳ Ｐゴシック" charset="-128"/>
                <a:cs typeface="Arial" charset="0"/>
              </a:rPr>
              <a:t>&lt;/name&gt;</a:t>
            </a:r>
          </a:p>
          <a:p>
            <a:pPr eaLnBrk="0" hangingPunct="0">
              <a:defRPr/>
            </a:pPr>
            <a:r>
              <a:rPr lang="en-US" sz="14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  &lt;name lang=“gre” preferred=“true”&gt;</a:t>
            </a:r>
            <a:r>
              <a:rPr lang="el-GR" sz="1400">
                <a:solidFill>
                  <a:srgbClr val="000000"/>
                </a:solidFill>
                <a:ea typeface="ＭＳ Ｐゴシック" charset="-128"/>
                <a:cs typeface="Arial" charset="0"/>
              </a:rPr>
              <a:t>Παρθενώνας</a:t>
            </a:r>
            <a:r>
              <a:rPr lang="en-US" sz="1400">
                <a:solidFill>
                  <a:srgbClr val="000000"/>
                </a:solidFill>
                <a:ea typeface="ＭＳ Ｐゴシック" charset="-128"/>
                <a:cs typeface="Arial" charset="0"/>
              </a:rPr>
              <a:t>&lt;/name&gt;</a:t>
            </a:r>
          </a:p>
          <a:p>
            <a:pPr eaLnBrk="0" hangingPunct="0">
              <a:defRPr/>
            </a:pPr>
            <a:r>
              <a:rPr lang="en-US" sz="14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&lt;/appellation&gt;</a:t>
            </a:r>
          </a:p>
          <a:p>
            <a:pPr eaLnBrk="0" hangingPunct="0">
              <a:defRPr/>
            </a:pPr>
            <a:r>
              <a:rPr lang="en-US" sz="14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&lt;/heritageAssetInformation&gt;</a:t>
            </a:r>
          </a:p>
          <a:p>
            <a:pPr eaLnBrk="0" hangingPunct="0">
              <a:defRPr/>
            </a:pPr>
            <a:r>
              <a:rPr lang="en-US" sz="14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&lt;digitalResource&gt;</a:t>
            </a:r>
          </a:p>
          <a:p>
            <a:pPr eaLnBrk="0" hangingPunct="0">
              <a:defRPr/>
            </a:pPr>
            <a:r>
              <a:rPr lang="en-US" sz="14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&lt;link&gt;http://acropolis.gr/001.tiff&lt;/link&gt;</a:t>
            </a:r>
          </a:p>
          <a:p>
            <a:pPr eaLnBrk="0" hangingPunct="0">
              <a:defRPr/>
            </a:pPr>
            <a:r>
              <a:rPr lang="en-US" sz="14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&lt;format&gt;tiff&lt;/format&gt;</a:t>
            </a:r>
          </a:p>
          <a:p>
            <a:pPr eaLnBrk="0" hangingPunct="0">
              <a:defRPr/>
            </a:pPr>
            <a:r>
              <a:rPr lang="en-US" sz="14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&lt;spatial&gt;</a:t>
            </a:r>
          </a:p>
          <a:p>
            <a:pPr eaLnBrk="0" hangingPunct="0">
              <a:defRPr/>
            </a:pPr>
            <a:r>
              <a:rPr lang="en-US" sz="14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  &lt;address&gt;</a:t>
            </a:r>
          </a:p>
          <a:p>
            <a:pPr eaLnBrk="0" hangingPunct="0">
              <a:defRPr/>
            </a:pPr>
            <a:r>
              <a:rPr lang="en-US" sz="14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    &lt;locality&gt;Acropolis&lt;/locality&gt;</a:t>
            </a:r>
          </a:p>
          <a:p>
            <a:pPr eaLnBrk="0" hangingPunct="0">
              <a:defRPr/>
            </a:pPr>
            <a:r>
              <a:rPr lang="en-US" sz="14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    &lt;townOrCity&gt;Athens&lt;/townOrCity&gt;</a:t>
            </a:r>
          </a:p>
          <a:p>
            <a:pPr eaLnBrk="0" hangingPunct="0">
              <a:defRPr/>
            </a:pPr>
            <a:r>
              <a:rPr lang="en-US" sz="14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    &lt;country&gt;Greece&lt;/country&gt;</a:t>
            </a:r>
          </a:p>
          <a:p>
            <a:pPr eaLnBrk="0" hangingPunct="0">
              <a:defRPr/>
            </a:pPr>
            <a:r>
              <a:rPr lang="en-US" sz="14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  &lt;/address&gt;</a:t>
            </a:r>
          </a:p>
          <a:p>
            <a:pPr eaLnBrk="0" hangingPunct="0">
              <a:defRPr/>
            </a:pPr>
            <a:r>
              <a:rPr lang="en-US" sz="14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&lt;/spatial&gt;</a:t>
            </a:r>
          </a:p>
          <a:p>
            <a:pPr eaLnBrk="0" hangingPunct="0">
              <a:defRPr/>
            </a:pPr>
            <a:r>
              <a:rPr lang="en-US" sz="14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&lt;/digitalResource&gt;</a:t>
            </a:r>
          </a:p>
          <a:p>
            <a:pPr eaLnBrk="0" hangingPunct="0">
              <a:defRPr/>
            </a:pPr>
            <a:r>
              <a:rPr lang="en-US" sz="1400">
                <a:solidFill>
                  <a:srgbClr val="000000"/>
                </a:solidFill>
                <a:ea typeface="ＭＳ Ｐゴシック" charset="-128"/>
                <a:cs typeface="Arial" charset="0"/>
              </a:rPr>
              <a:t>&lt;/carare&gt;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318000" y="4081463"/>
            <a:ext cx="4678363" cy="800100"/>
          </a:xfrm>
          <a:prstGeom prst="rect">
            <a:avLst/>
          </a:prstGeom>
          <a:solidFill>
            <a:srgbClr val="CCCCC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en-US" sz="1200" dirty="0">
                <a:solidFill>
                  <a:prstClr val="black"/>
                </a:solidFill>
                <a:ea typeface="+mn-ea"/>
                <a:cs typeface="Arial" pitchFamily="34" charset="0"/>
              </a:rPr>
              <a:t>&lt;edm:Place&gt;</a:t>
            </a:r>
          </a:p>
          <a:p>
            <a:pPr eaLnBrk="0" hangingPunct="0">
              <a:defRPr/>
            </a:pPr>
            <a:r>
              <a:rPr lang="en-US" sz="1200" dirty="0">
                <a:solidFill>
                  <a:prstClr val="black"/>
                </a:solidFill>
                <a:ea typeface="+mn-ea"/>
                <a:cs typeface="Arial" pitchFamily="34" charset="0"/>
              </a:rPr>
              <a:t>    &lt;skos:prefLabel&gt;</a:t>
            </a:r>
            <a:r>
              <a:rPr lang="en-US" sz="1200" dirty="0">
                <a:solidFill>
                  <a:srgbClr val="FF0000"/>
                </a:solidFill>
                <a:ea typeface="+mn-ea"/>
                <a:cs typeface="Arial" pitchFamily="34" charset="0"/>
              </a:rPr>
              <a:t>Acropolis, Athens, Greece</a:t>
            </a:r>
            <a:r>
              <a:rPr lang="en-US" sz="1200" dirty="0">
                <a:solidFill>
                  <a:prstClr val="black"/>
                </a:solidFill>
                <a:ea typeface="+mn-ea"/>
                <a:cs typeface="Arial" pitchFamily="34" charset="0"/>
              </a:rPr>
              <a:t>&lt;/skos:prefLabel&gt;</a:t>
            </a:r>
          </a:p>
          <a:p>
            <a:pPr eaLnBrk="0" hangingPunct="0">
              <a:defRPr/>
            </a:pPr>
            <a:r>
              <a:rPr lang="en-US" sz="1200" dirty="0">
                <a:solidFill>
                  <a:prstClr val="black"/>
                </a:solidFill>
                <a:ea typeface="+mn-ea"/>
                <a:cs typeface="Arial" pitchFamily="34" charset="0"/>
              </a:rPr>
              <a:t>&lt;/edm:Place&gt;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18000" y="3440113"/>
            <a:ext cx="4678363" cy="361950"/>
          </a:xfrm>
          <a:prstGeom prst="rect">
            <a:avLst/>
          </a:prstGeom>
          <a:solidFill>
            <a:srgbClr val="CCCCC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en-US" sz="1200" dirty="0">
                <a:solidFill>
                  <a:prstClr val="black"/>
                </a:solidFill>
                <a:ea typeface="+mn-ea"/>
                <a:cs typeface="Arial" pitchFamily="34" charset="0"/>
              </a:rPr>
              <a:t>&lt;edm:Type&gt;</a:t>
            </a:r>
            <a:r>
              <a:rPr lang="en-US" sz="1200" dirty="0">
                <a:solidFill>
                  <a:srgbClr val="FF0000"/>
                </a:solidFill>
                <a:ea typeface="+mn-ea"/>
                <a:cs typeface="Arial" pitchFamily="34" charset="0"/>
              </a:rPr>
              <a:t>IMAGE</a:t>
            </a:r>
            <a:r>
              <a:rPr lang="en-US" sz="1200" dirty="0">
                <a:solidFill>
                  <a:prstClr val="black"/>
                </a:solidFill>
                <a:ea typeface="+mn-ea"/>
                <a:cs typeface="Arial" pitchFamily="34" charset="0"/>
              </a:rPr>
              <a:t>&lt;/edm:Type&gt;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318000" y="2354263"/>
            <a:ext cx="4678363" cy="901700"/>
          </a:xfrm>
          <a:prstGeom prst="rect">
            <a:avLst/>
          </a:prstGeom>
          <a:solidFill>
            <a:srgbClr val="CCCCC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&lt;edm:ProvidedCHO&gt;</a:t>
            </a: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&lt;dc:title xml:lang=“</a:t>
            </a:r>
            <a:r>
              <a:rPr lang="en-US" sz="1200">
                <a:solidFill>
                  <a:srgbClr val="FF0000"/>
                </a:solidFill>
                <a:ea typeface="ＭＳ Ｐゴシック" charset="-128"/>
                <a:cs typeface="Arial" charset="0"/>
              </a:rPr>
              <a:t>el</a:t>
            </a: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”&gt;</a:t>
            </a:r>
            <a:r>
              <a:rPr lang="el-GR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Παρθενώνας</a:t>
            </a: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&lt;/dc:title&gt;</a:t>
            </a: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&lt;</a:t>
            </a:r>
            <a:r>
              <a:rPr lang="en-US" sz="1200">
                <a:solidFill>
                  <a:srgbClr val="FF0000"/>
                </a:solidFill>
                <a:ea typeface="ＭＳ Ｐゴシック" charset="-128"/>
                <a:cs typeface="Arial" charset="0"/>
              </a:rPr>
              <a:t>dcterms:alternative</a:t>
            </a: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 xml:lang=“</a:t>
            </a:r>
            <a:r>
              <a:rPr lang="en-US" sz="1200">
                <a:solidFill>
                  <a:srgbClr val="FF0000"/>
                </a:solidFill>
                <a:ea typeface="ＭＳ Ｐゴシック" charset="-128"/>
                <a:cs typeface="Arial" charset="0"/>
              </a:rPr>
              <a:t>el</a:t>
            </a: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”&gt;</a:t>
            </a:r>
            <a:r>
              <a:rPr lang="el-GR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Ακρόπολη</a:t>
            </a: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&lt;/dcterms:alternative&gt;</a:t>
            </a: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&lt;/edm:ProvidedCHO&gt;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042988" y="2605088"/>
            <a:ext cx="273685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27088" y="3036888"/>
            <a:ext cx="1081087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71550" y="4117975"/>
            <a:ext cx="1512888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00113" y="4159250"/>
            <a:ext cx="2808287" cy="14398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4587" name="Slide Number Placeholder 1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C3386D3-8783-4D23-8356-B15D4211F576}" type="slidenum">
              <a:rPr lang="el-GR" smtClean="0">
                <a:ea typeface="ＭＳ Ｐゴシック" pitchFamily="34" charset="-128"/>
              </a:rPr>
              <a:pPr>
                <a:defRPr/>
              </a:pPr>
              <a:t>60</a:t>
            </a:fld>
            <a:endParaRPr lang="el-GR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5616798" cy="57579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Spatial transformation</a:t>
            </a:r>
            <a:endParaRPr lang="el-GR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3555" name="2 - Θέση περιεχομένου"/>
          <p:cNvSpPr txBox="1">
            <a:spLocks/>
          </p:cNvSpPr>
          <p:nvPr/>
        </p:nvSpPr>
        <p:spPr bwMode="auto">
          <a:xfrm>
            <a:off x="457200" y="2238375"/>
            <a:ext cx="7859713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Vertical Scroll 4"/>
          <p:cNvSpPr>
            <a:spLocks noChangeArrowheads="1"/>
          </p:cNvSpPr>
          <p:nvPr/>
        </p:nvSpPr>
        <p:spPr bwMode="auto">
          <a:xfrm>
            <a:off x="171450" y="768350"/>
            <a:ext cx="4310063" cy="5819775"/>
          </a:xfrm>
          <a:prstGeom prst="verticalScroll">
            <a:avLst>
              <a:gd name="adj" fmla="val 12500"/>
            </a:avLst>
          </a:prstGeom>
          <a:solidFill>
            <a:srgbClr val="CCCCC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&lt;carare id=“001”&gt;</a:t>
            </a: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&lt;digitalResource&gt;</a:t>
            </a: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&lt;spatial&gt;</a:t>
            </a: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  &lt;spatialReferenceSystem&gt;</a:t>
            </a: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    EPSG:28992</a:t>
            </a: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  &lt;/spatialReferenceSystem&gt;</a:t>
            </a: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  &lt;cartographicReference&gt;</a:t>
            </a: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    &lt;spatialFeatureType&gt;</a:t>
            </a: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      point</a:t>
            </a: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    &lt;/spatialFeatureType&gt;</a:t>
            </a: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   &lt;car:coordinates&gt;</a:t>
            </a: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     &lt;x&gt;121821; 487476&lt;/x&gt;</a:t>
            </a: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     &lt;y /&gt;</a:t>
            </a: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   &lt;/car:coordinates&gt;</a:t>
            </a: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  &lt;/car:cartographicReference&gt;</a:t>
            </a: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&lt;/spatial&gt;</a:t>
            </a: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&lt;/digitalResource&gt;</a:t>
            </a: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&lt;/carare&gt;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18000" y="2406650"/>
            <a:ext cx="4678363" cy="1130300"/>
          </a:xfrm>
          <a:prstGeom prst="rect">
            <a:avLst/>
          </a:prstGeom>
          <a:solidFill>
            <a:srgbClr val="CCCCC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en-US" sz="1400" b="1">
                <a:solidFill>
                  <a:srgbClr val="000000"/>
                </a:solidFill>
                <a:ea typeface="ＭＳ Ｐゴシック" charset="-128"/>
                <a:cs typeface="Arial" charset="0"/>
              </a:rPr>
              <a:t>Check coordinate system:</a:t>
            </a: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spatialReferenceSystem : EPSG:28992</a:t>
            </a: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Transform </a:t>
            </a: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  <a:sym typeface="Wingdings" charset="2"/>
              </a:rPr>
              <a:t> WGS84 </a:t>
            </a: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:</a:t>
            </a: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&lt;wgs84_pos:lat&gt;</a:t>
            </a:r>
            <a:r>
              <a:rPr lang="en-US" sz="1200">
                <a:solidFill>
                  <a:srgbClr val="FF0000"/>
                </a:solidFill>
                <a:ea typeface="ＭＳ Ｐゴシック" charset="-128"/>
                <a:cs typeface="Arial" charset="0"/>
              </a:rPr>
              <a:t>52.37415441823642</a:t>
            </a: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&lt;/wgs84_pos:lat&gt;</a:t>
            </a: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&lt;wgs84_pos:long&gt;</a:t>
            </a:r>
            <a:r>
              <a:rPr lang="en-US" sz="1200">
                <a:solidFill>
                  <a:srgbClr val="FF0000"/>
                </a:solidFill>
                <a:ea typeface="ＭＳ Ｐゴシック" charset="-128"/>
                <a:cs typeface="Arial" charset="0"/>
              </a:rPr>
              <a:t>4.899978444680552</a:t>
            </a: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&lt;/wgs84_pos:long&gt;</a:t>
            </a:r>
          </a:p>
          <a:p>
            <a:pPr eaLnBrk="0" hangingPunct="0">
              <a:defRPr/>
            </a:pPr>
            <a:endParaRPr lang="en-US" sz="1200">
              <a:solidFill>
                <a:srgbClr val="000000"/>
              </a:solidFill>
              <a:ea typeface="ＭＳ Ｐゴシック" charset="-128"/>
              <a:cs typeface="Arial" charset="0"/>
            </a:endParaRPr>
          </a:p>
          <a:p>
            <a:pPr eaLnBrk="0" hangingPunct="0">
              <a:defRPr/>
            </a:pPr>
            <a:endParaRPr lang="en-US" sz="120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18000" y="3646488"/>
            <a:ext cx="4678363" cy="1425575"/>
          </a:xfrm>
          <a:prstGeom prst="rect">
            <a:avLst/>
          </a:prstGeom>
          <a:solidFill>
            <a:srgbClr val="CCCCC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en-US" sz="1400" b="1">
                <a:solidFill>
                  <a:srgbClr val="000000"/>
                </a:solidFill>
                <a:ea typeface="ＭＳ Ｐゴシック" charset="-128"/>
                <a:cs typeface="Arial" charset="0"/>
              </a:rPr>
              <a:t>Check if X/Y </a:t>
            </a:r>
            <a:r>
              <a:rPr lang="en-US" sz="1400" b="1">
                <a:solidFill>
                  <a:srgbClr val="000000"/>
                </a:solidFill>
                <a:ea typeface="ＭＳ Ｐゴシック" charset="-128"/>
                <a:cs typeface="Arial" charset="0"/>
                <a:sym typeface="Wingdings" charset="2"/>
              </a:rPr>
              <a:t> Lat/Lon </a:t>
            </a:r>
          </a:p>
          <a:p>
            <a:pPr eaLnBrk="0" hangingPunct="0">
              <a:defRPr/>
            </a:pPr>
            <a:r>
              <a:rPr lang="en-US" sz="1400" b="1">
                <a:solidFill>
                  <a:srgbClr val="000000"/>
                </a:solidFill>
                <a:ea typeface="ＭＳ Ｐゴシック" charset="-128"/>
                <a:cs typeface="Arial" charset="0"/>
                <a:sym typeface="Wingdings" charset="2"/>
              </a:rPr>
              <a:t>	          or </a:t>
            </a:r>
          </a:p>
          <a:p>
            <a:pPr eaLnBrk="0" hangingPunct="0">
              <a:defRPr/>
            </a:pPr>
            <a:r>
              <a:rPr lang="en-US" sz="1400" b="1">
                <a:solidFill>
                  <a:srgbClr val="000000"/>
                </a:solidFill>
                <a:ea typeface="ＭＳ Ｐゴシック" charset="-128"/>
                <a:cs typeface="Arial" charset="0"/>
                <a:sym typeface="Wingdings" charset="2"/>
              </a:rPr>
              <a:t>	      Lon/Lat</a:t>
            </a:r>
          </a:p>
          <a:p>
            <a:pPr eaLnBrk="0" hangingPunct="0">
              <a:defRPr/>
            </a:pPr>
            <a:endParaRPr lang="en-US" sz="1400" b="1">
              <a:solidFill>
                <a:srgbClr val="000000"/>
              </a:solidFill>
              <a:ea typeface="ＭＳ Ｐゴシック" charset="-128"/>
              <a:cs typeface="Arial" charset="0"/>
              <a:sym typeface="Wingdings" charset="2"/>
            </a:endParaRPr>
          </a:p>
          <a:p>
            <a:pPr eaLnBrk="0" hangingPunct="0">
              <a:defRPr/>
            </a:pPr>
            <a:r>
              <a:rPr lang="en-US" sz="1400" b="1">
                <a:solidFill>
                  <a:srgbClr val="000000"/>
                </a:solidFill>
                <a:ea typeface="ＭＳ Ｐゴシック" charset="-128"/>
                <a:cs typeface="Arial" charset="0"/>
                <a:sym typeface="Wingdings" charset="2"/>
              </a:rPr>
              <a:t>Check if the monument is located in the country that is described in the record (country code = NL) </a:t>
            </a:r>
            <a:endParaRPr lang="en-US" sz="1400" b="1">
              <a:solidFill>
                <a:srgbClr val="000000"/>
              </a:solidFill>
              <a:ea typeface="ＭＳ Ｐゴシック" charset="-128"/>
              <a:cs typeface="Arial" charset="0"/>
            </a:endParaRP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</a:t>
            </a:r>
          </a:p>
          <a:p>
            <a:pPr eaLnBrk="0" hangingPunct="0">
              <a:defRPr/>
            </a:pPr>
            <a:endParaRPr lang="en-US" sz="120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2988" y="3203575"/>
            <a:ext cx="1584325" cy="7270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42988" y="2266950"/>
            <a:ext cx="792162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18000" y="1474788"/>
            <a:ext cx="4678363" cy="860425"/>
          </a:xfrm>
          <a:prstGeom prst="rect">
            <a:avLst/>
          </a:prstGeom>
          <a:solidFill>
            <a:srgbClr val="CCCCC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&lt;car:coordinates&gt;</a:t>
            </a: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     &lt;x&gt;</a:t>
            </a:r>
            <a:r>
              <a:rPr lang="en-US" sz="1200">
                <a:solidFill>
                  <a:srgbClr val="FF0000"/>
                </a:solidFill>
                <a:ea typeface="ＭＳ Ｐゴシック" charset="-128"/>
                <a:cs typeface="Arial" charset="0"/>
              </a:rPr>
              <a:t>121821</a:t>
            </a: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&lt;/x&gt;</a:t>
            </a: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         &lt;y&gt;</a:t>
            </a:r>
            <a:r>
              <a:rPr lang="en-US" sz="1200">
                <a:solidFill>
                  <a:srgbClr val="FF0000"/>
                </a:solidFill>
                <a:ea typeface="ＭＳ Ｐゴシック" charset="-128"/>
                <a:cs typeface="Arial" charset="0"/>
              </a:rPr>
              <a:t>487476</a:t>
            </a: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&lt;/y&gt;</a:t>
            </a: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-128"/>
                <a:cs typeface="Arial" charset="0"/>
              </a:rPr>
              <a:t>&lt;/car:coordinates&gt;</a:t>
            </a:r>
          </a:p>
          <a:p>
            <a:pPr eaLnBrk="0" hangingPunct="0">
              <a:defRPr/>
            </a:pPr>
            <a:endParaRPr lang="en-US" sz="1200">
              <a:solidFill>
                <a:srgbClr val="000000"/>
              </a:solidFill>
              <a:ea typeface="ＭＳ Ｐゴシック" charset="-128"/>
              <a:cs typeface="Arial" charset="0"/>
            </a:endParaRPr>
          </a:p>
          <a:p>
            <a:pPr eaLnBrk="0" hangingPunct="0">
              <a:defRPr/>
            </a:pPr>
            <a:endParaRPr lang="en-US" sz="120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3775" y="5151438"/>
            <a:ext cx="154940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151438"/>
            <a:ext cx="1484313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Slide Number Placeholder 12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5FD0A9C-36E3-4656-9B91-72C152660AA9}" type="slidenum">
              <a:rPr lang="el-GR" smtClean="0">
                <a:ea typeface="ＭＳ Ｐゴシック" pitchFamily="34" charset="-128"/>
              </a:rPr>
              <a:pPr>
                <a:defRPr/>
              </a:pPr>
              <a:t>61</a:t>
            </a:fld>
            <a:endParaRPr lang="el-GR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5818534" cy="647799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Registry services</a:t>
            </a:r>
            <a:endParaRPr lang="el-GR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01800"/>
            <a:ext cx="7905750" cy="4103688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Act as a glue for building data infrastructures</a:t>
            </a:r>
          </a:p>
          <a:p>
            <a:pPr>
              <a:buFontTx/>
              <a:buChar char="•"/>
            </a:pPr>
            <a:r>
              <a:rPr lang="en-US" sz="24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Employ existing repositories and services</a:t>
            </a:r>
          </a:p>
          <a:p>
            <a:pPr>
              <a:buFontTx/>
              <a:buChar char="•"/>
            </a:pPr>
            <a:r>
              <a:rPr lang="en-US" sz="24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Enable the creation of added value services</a:t>
            </a:r>
          </a:p>
          <a:p>
            <a:pPr>
              <a:buFontTx/>
              <a:buChar char="•"/>
            </a:pPr>
            <a:endParaRPr lang="en-US" sz="280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buFontTx/>
              <a:buChar char="•"/>
            </a:pPr>
            <a:endParaRPr lang="en-US" sz="240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0DF6290-9C42-47A5-80D4-19022D4EA4E6}" type="slidenum">
              <a:rPr lang="el-GR" smtClean="0">
                <a:ea typeface="ＭＳ Ｐゴシック" pitchFamily="34" charset="-128"/>
              </a:rPr>
              <a:pPr>
                <a:defRPr/>
              </a:pPr>
              <a:t>62</a:t>
            </a:fld>
            <a:endParaRPr lang="el-GR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- Θέση περιεχομένου"/>
          <p:cNvSpPr txBox="1">
            <a:spLocks/>
          </p:cNvSpPr>
          <p:nvPr/>
        </p:nvSpPr>
        <p:spPr bwMode="auto">
          <a:xfrm>
            <a:off x="457200" y="1600200"/>
            <a:ext cx="39624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Multiple schemas: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CARARE 1.0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CARARE 2.0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EDM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ACDM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DCCAP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Extended Dublin Core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LIDO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EAD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ESE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SKOS</a:t>
            </a:r>
          </a:p>
        </p:txBody>
      </p:sp>
      <p:sp>
        <p:nvSpPr>
          <p:cNvPr id="25603" name="2 - Θέση περιεχομένου"/>
          <p:cNvSpPr txBox="1">
            <a:spLocks/>
          </p:cNvSpPr>
          <p:nvPr/>
        </p:nvSpPr>
        <p:spPr bwMode="auto">
          <a:xfrm>
            <a:off x="4724400" y="1600200"/>
            <a:ext cx="39624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Diverse ingestion methods: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OAI-PMH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REST Services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Web UI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395536" y="260648"/>
            <a:ext cx="5962997" cy="60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Diversity and complexity</a:t>
            </a:r>
            <a:endParaRPr lang="el-GR" sz="28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688" y="6237288"/>
            <a:ext cx="2133600" cy="4762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7CDD776-A79C-432A-A9B5-19575592AD5B}" type="slidenum">
              <a:rPr lang="el-GR" smtClean="0">
                <a:ea typeface="ＭＳ Ｐゴシック" pitchFamily="34" charset="-128"/>
              </a:rPr>
              <a:pPr>
                <a:defRPr/>
              </a:pPr>
              <a:t>63</a:t>
            </a:fld>
            <a:endParaRPr lang="el-GR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Ontology-driven information seeking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868144" y="6356350"/>
            <a:ext cx="2895600" cy="365125"/>
          </a:xfrm>
        </p:spPr>
        <p:txBody>
          <a:bodyPr/>
          <a:lstStyle/>
          <a:p>
            <a:pPr algn="r">
              <a:defRPr/>
            </a:pPr>
            <a:fld id="{7F159278-8B75-4206-A290-A6A55105A640}" type="slidenum">
              <a:rPr lang="en-US"/>
              <a:pPr algn="r"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INDIGO robotic guide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>
                <a:hlinkClick r:id="rId2"/>
              </a:rPr>
              <a:t>INDIGO robotic guide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636840" y="6356350"/>
            <a:ext cx="2895600" cy="365125"/>
          </a:xfrm>
        </p:spPr>
        <p:txBody>
          <a:bodyPr/>
          <a:lstStyle/>
          <a:p>
            <a:pPr algn="r">
              <a:defRPr/>
            </a:pPr>
            <a:fld id="{95B34F23-75E2-4BF7-B148-9B1B0B64A407}" type="slidenum">
              <a:rPr lang="en-US"/>
              <a:pPr algn="r"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91264" cy="562074"/>
          </a:xfrm>
        </p:spPr>
        <p:txBody>
          <a:bodyPr lIns="91440" tIns="45720" rIns="91440" bIns="45720">
            <a:normAutofit/>
          </a:bodyPr>
          <a:lstStyle/>
          <a:p>
            <a:pPr algn="l" eaLnBrk="1" hangingPunct="1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Looking for query patterns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850" y="1628775"/>
            <a:ext cx="7561263" cy="4068763"/>
          </a:xfrm>
        </p:spPr>
        <p:txBody>
          <a:bodyPr lIns="91440" tIns="45720" rIns="91440" bIns="45720">
            <a:normAutofit/>
          </a:bodyPr>
          <a:lstStyle/>
          <a:p>
            <a:pPr marL="0" indent="0" eaLnBrk="1" hangingPunct="1"/>
            <a:r>
              <a:rPr lang="en-US" sz="2000" dirty="0" smtClean="0"/>
              <a:t>Approach A: Analyze sets of user queries </a:t>
            </a:r>
          </a:p>
          <a:p>
            <a:pPr marL="0" indent="0" eaLnBrk="1" hangingPunct="1"/>
            <a:r>
              <a:rPr lang="en-US" sz="2000" dirty="0" smtClean="0"/>
              <a:t>Approach B: Reverse engineer query patterns from sets of affirmative statements  </a:t>
            </a:r>
          </a:p>
          <a:p>
            <a:pPr lvl="1" eaLnBrk="1" hangingPunct="1"/>
            <a:r>
              <a:rPr lang="en-US" sz="1800" dirty="0" smtClean="0"/>
              <a:t>Source material: 5 collection catalogs with descriptive texts</a:t>
            </a:r>
          </a:p>
          <a:p>
            <a:pPr lvl="2" eaLnBrk="1" hangingPunct="1"/>
            <a:r>
              <a:rPr lang="en-US" sz="1800" dirty="0" smtClean="0"/>
              <a:t>approx. 1250 descriptions studied</a:t>
            </a:r>
          </a:p>
          <a:p>
            <a:pPr lvl="1" eaLnBrk="1" hangingPunct="1"/>
            <a:r>
              <a:rPr lang="en-US" sz="1800" dirty="0" smtClean="0"/>
              <a:t>Statements considered as answers to tacit questions</a:t>
            </a:r>
          </a:p>
          <a:p>
            <a:pPr lvl="1" eaLnBrk="1" hangingPunct="1"/>
            <a:r>
              <a:rPr lang="en-US" sz="1800" dirty="0" smtClean="0"/>
              <a:t>Reveal important information from </a:t>
            </a:r>
            <a:r>
              <a:rPr lang="en-US" sz="1800" u="sng" dirty="0" smtClean="0"/>
              <a:t>expert’s</a:t>
            </a:r>
            <a:r>
              <a:rPr lang="en-US" sz="1800" dirty="0" smtClean="0"/>
              <a:t> point of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7B86C-FAB4-4135-B862-EDD14C4EE7B9}" type="slidenum">
              <a:rPr lang="en-US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2"/>
            <a:ext cx="7921004" cy="863823"/>
          </a:xfrm>
        </p:spPr>
        <p:txBody>
          <a:bodyPr lIns="91440" tIns="45720" rIns="91440" bIns="45720">
            <a:normAutofit/>
          </a:bodyPr>
          <a:lstStyle/>
          <a:p>
            <a:pPr algn="l" eaLnBrk="1" hangingPunct="1"/>
            <a:r>
              <a:rPr lang="en-GB" sz="2800" dirty="0" smtClean="0"/>
              <a:t>From statements to tacit Questions</a:t>
            </a:r>
            <a:endParaRPr lang="en-US" sz="2800" dirty="0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1376363"/>
            <a:ext cx="7345362" cy="684212"/>
          </a:xfrm>
        </p:spPr>
        <p:txBody>
          <a:bodyPr lIns="91440" tIns="45720" rIns="91440" bIns="45720"/>
          <a:lstStyle/>
          <a:p>
            <a:pPr marL="0" indent="0" eaLnBrk="1" hangingPunct="1"/>
            <a:r>
              <a:rPr lang="en-US" sz="1900" smtClean="0"/>
              <a:t>Each statement considered as answer to one or more questions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mtClean="0"/>
          </a:p>
        </p:txBody>
      </p:sp>
      <p:sp>
        <p:nvSpPr>
          <p:cNvPr id="86020" name="TextBox 15"/>
          <p:cNvSpPr txBox="1">
            <a:spLocks noChangeArrowheads="1"/>
          </p:cNvSpPr>
          <p:nvPr/>
        </p:nvSpPr>
        <p:spPr bwMode="auto">
          <a:xfrm>
            <a:off x="4427538" y="2133600"/>
            <a:ext cx="4608512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latin typeface="Arial" charset="0"/>
                <a:cs typeface="Arial" charset="0"/>
              </a:rPr>
              <a:t>Q1: What is this object?</a:t>
            </a:r>
          </a:p>
          <a:p>
            <a:pPr lvl="1" defTabSz="914400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1800" dirty="0">
                <a:latin typeface="Arial" charset="0"/>
                <a:cs typeface="Arial" charset="0"/>
              </a:rPr>
              <a:t>This object is a </a:t>
            </a:r>
            <a:r>
              <a:rPr lang="en-US" sz="1800" dirty="0" err="1">
                <a:latin typeface="Arial" charset="0"/>
                <a:cs typeface="Arial" charset="0"/>
              </a:rPr>
              <a:t>lekythos</a:t>
            </a:r>
            <a:r>
              <a:rPr lang="en-US" sz="1800" dirty="0">
                <a:latin typeface="Arial" charset="0"/>
                <a:cs typeface="Arial" charset="0"/>
              </a:rPr>
              <a:t> (Attic funerary vessel)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latin typeface="Arial" charset="0"/>
                <a:cs typeface="Arial" charset="0"/>
              </a:rPr>
              <a:t>Q2: What is the identification number of this object?</a:t>
            </a:r>
          </a:p>
          <a:p>
            <a:pPr lvl="1" defTabSz="914400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1800" dirty="0">
                <a:latin typeface="Arial" charset="0"/>
                <a:cs typeface="Arial" charset="0"/>
              </a:rPr>
              <a:t>No 1055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latin typeface="Arial" charset="0"/>
                <a:cs typeface="Arial" charset="0"/>
              </a:rPr>
              <a:t>Q3: Where was it found?</a:t>
            </a:r>
          </a:p>
          <a:p>
            <a:pPr lvl="1" defTabSz="914400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1800" dirty="0">
                <a:latin typeface="Arial" charset="0"/>
                <a:cs typeface="Arial" charset="0"/>
              </a:rPr>
              <a:t>At the tomb of </a:t>
            </a:r>
            <a:r>
              <a:rPr lang="en-US" sz="1800" dirty="0" err="1">
                <a:latin typeface="Arial" charset="0"/>
                <a:cs typeface="Arial" charset="0"/>
              </a:rPr>
              <a:t>Dipylos</a:t>
            </a:r>
            <a:endParaRPr lang="en-US" sz="2000" dirty="0">
              <a:latin typeface="Arial" charset="0"/>
              <a:cs typeface="Arial" charset="0"/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latin typeface="Arial" charset="0"/>
                <a:cs typeface="Arial" charset="0"/>
              </a:rPr>
              <a:t>Q4: Which is the figure of the depiction it carries?</a:t>
            </a:r>
          </a:p>
          <a:p>
            <a:pPr lvl="1" defTabSz="914400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cs typeface="Arial" charset="0"/>
              </a:rPr>
              <a:t>Theophanti</a:t>
            </a:r>
            <a:endParaRPr lang="en-US" sz="2000" dirty="0">
              <a:latin typeface="Arial" charset="0"/>
              <a:cs typeface="Arial" charset="0"/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1900" dirty="0">
              <a:latin typeface="Arial" charset="0"/>
              <a:cs typeface="Arial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067175" y="3789363"/>
            <a:ext cx="292100" cy="255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sz="1800"/>
          </a:p>
        </p:txBody>
      </p:sp>
      <p:pic>
        <p:nvPicPr>
          <p:cNvPr id="86022" name="Picture 11" descr="Cap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284538"/>
            <a:ext cx="34639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B1CEA-A4C1-49A2-964A-12E98EF86487}" type="slidenum">
              <a:rPr lang="en-US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0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Summary of empirical study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188" y="1401763"/>
            <a:ext cx="7056437" cy="4187825"/>
          </a:xfrm>
        </p:spPr>
        <p:txBody>
          <a:bodyPr lIns="91440" tIns="45720" rIns="91440" bIns="45720"/>
          <a:lstStyle/>
          <a:p>
            <a:pPr marL="0" indent="0" eaLnBrk="1" hangingPunct="1"/>
            <a:r>
              <a:rPr lang="en-US" sz="1900" smtClean="0"/>
              <a:t>82 distinct questions recorded</a:t>
            </a:r>
          </a:p>
          <a:p>
            <a:pPr marL="0" indent="0" eaLnBrk="1" hangingPunct="1"/>
            <a:r>
              <a:rPr lang="en-US" sz="1900" smtClean="0"/>
              <a:t>Most of them recur throughout the descriptions</a:t>
            </a:r>
          </a:p>
          <a:p>
            <a:pPr lvl="1" eaLnBrk="1" hangingPunct="1"/>
            <a:r>
              <a:rPr lang="en-US" sz="1800" smtClean="0"/>
              <a:t>Universal queries: who, where, when, what (as expected)</a:t>
            </a:r>
          </a:p>
          <a:p>
            <a:pPr lvl="1" eaLnBrk="1" hangingPunct="1"/>
            <a:r>
              <a:rPr lang="en-US" sz="1800" smtClean="0"/>
              <a:t>Frequency of remaining: at least 25%</a:t>
            </a:r>
          </a:p>
          <a:p>
            <a:pPr marL="0" indent="0" eaLnBrk="1" hangingPunct="1"/>
            <a:r>
              <a:rPr lang="en-US" sz="1900" smtClean="0"/>
              <a:t>Semantic representation: each question (and answer) represented as RDF graph</a:t>
            </a:r>
          </a:p>
          <a:p>
            <a:pPr marL="0" indent="0"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22F76-AC34-493D-84DE-E842BF621BAD}" type="slidenum">
              <a:rPr lang="en-US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0"/>
          <p:cNvSpPr>
            <a:spLocks noGrp="1"/>
          </p:cNvSpPr>
          <p:nvPr>
            <p:ph type="title" idx="4294967295"/>
          </p:nvPr>
        </p:nvSpPr>
        <p:spPr>
          <a:xfrm>
            <a:off x="323528" y="116632"/>
            <a:ext cx="8219256" cy="706090"/>
          </a:xfrm>
        </p:spPr>
        <p:txBody>
          <a:bodyPr lIns="91440" tIns="45720" rIns="91440" bIns="45720">
            <a:normAutofit/>
          </a:bodyPr>
          <a:lstStyle/>
          <a:p>
            <a:pPr algn="l" eaLnBrk="1" hangingPunct="1"/>
            <a:r>
              <a:rPr lang="en-US" sz="2800" dirty="0" smtClean="0">
                <a:solidFill>
                  <a:srgbClr val="0070C0"/>
                </a:solidFill>
              </a:rPr>
              <a:t>Creating the RDF graphs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188" y="1052513"/>
            <a:ext cx="7594600" cy="4068762"/>
          </a:xfrm>
        </p:spPr>
        <p:txBody>
          <a:bodyPr lIns="91440" tIns="45720" rIns="91440" bIns="45720"/>
          <a:lstStyle/>
          <a:p>
            <a:pPr defTabSz="914400" eaLnBrk="1" hangingPunct="1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For each statement, create its graph, e.g.</a:t>
            </a:r>
          </a:p>
          <a:p>
            <a:pPr defTabSz="914400" eaLnBrk="1" hangingPunct="1"/>
            <a:endParaRPr lang="en-US" sz="2000" dirty="0" smtClean="0">
              <a:solidFill>
                <a:schemeClr val="tx1"/>
              </a:solidFill>
            </a:endParaRPr>
          </a:p>
          <a:p>
            <a:pPr marL="458788" lvl="1" indent="4763" defTabSz="914400" eaLnBrk="1" hangingPunct="1">
              <a:buFont typeface="Myriad Pro" pitchFamily="34" charset="0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“This </a:t>
            </a:r>
            <a:r>
              <a:rPr lang="en-US" sz="2000" dirty="0" err="1" smtClean="0">
                <a:solidFill>
                  <a:schemeClr val="tx1"/>
                </a:solidFill>
              </a:rPr>
              <a:t>lekythos</a:t>
            </a:r>
            <a:r>
              <a:rPr lang="en-US" sz="2000" dirty="0" smtClean="0">
                <a:solidFill>
                  <a:schemeClr val="tx1"/>
                </a:solidFill>
              </a:rPr>
              <a:t> was found at the tomb of </a:t>
            </a:r>
            <a:r>
              <a:rPr lang="en-US" sz="2000" dirty="0" err="1" smtClean="0">
                <a:solidFill>
                  <a:schemeClr val="tx1"/>
                </a:solidFill>
              </a:rPr>
              <a:t>Dipylos</a:t>
            </a:r>
            <a:r>
              <a:rPr lang="en-US" sz="2000" dirty="0" smtClean="0">
                <a:solidFill>
                  <a:schemeClr val="tx1"/>
                </a:solidFill>
              </a:rPr>
              <a:t> and carries </a:t>
            </a:r>
          </a:p>
          <a:p>
            <a:pPr marL="458788" lvl="1" indent="4763" defTabSz="914400" eaLnBrk="1" hangingPunct="1">
              <a:buFont typeface="Myriad Pro" pitchFamily="34" charset="0"/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8788" lvl="1" indent="4763" defTabSz="914400" eaLnBrk="1" hangingPunct="1">
              <a:buFont typeface="Myriad Pro" pitchFamily="34" charset="0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 depiction showing </a:t>
            </a:r>
            <a:r>
              <a:rPr lang="en-US" sz="2000" dirty="0" err="1" smtClean="0">
                <a:solidFill>
                  <a:schemeClr val="tx1"/>
                </a:solidFill>
              </a:rPr>
              <a:t>Theophanti</a:t>
            </a:r>
            <a:r>
              <a:rPr lang="en-US" sz="2000" dirty="0" smtClean="0">
                <a:solidFill>
                  <a:schemeClr val="tx1"/>
                </a:solidFill>
              </a:rPr>
              <a:t>.”</a:t>
            </a:r>
          </a:p>
          <a:p>
            <a:pPr marL="458788" lvl="1" indent="4763" defTabSz="914400" eaLnBrk="1" hangingPunct="1">
              <a:buFont typeface="Myriad Pro" pitchFamily="34" charset="0"/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8788" lvl="1" indent="4763" defTabSz="914400" eaLnBrk="1" hangingPunct="1">
              <a:buFont typeface="Myriad Pro" pitchFamily="34" charset="0"/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458788" lvl="1" indent="4763" defTabSz="914400" eaLnBrk="1" hangingPunct="1">
              <a:buFont typeface="Myriad Pro" pitchFamily="34" charset="0"/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458788" lvl="1" indent="4763" defTabSz="914400" eaLnBrk="1" hangingPunct="1">
              <a:buFont typeface="Myriad Pro" pitchFamily="34" charset="0"/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458788" lvl="1" indent="4763" defTabSz="914400" eaLnBrk="1" hangingPunct="1">
              <a:buFont typeface="Myriad Pro" pitchFamily="34" charset="0"/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458788" lvl="1" indent="4763" defTabSz="914400" eaLnBrk="1" hangingPunct="1">
              <a:buFont typeface="Myriad Pro" pitchFamily="34" charset="0"/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458788" lvl="1" indent="4763" defTabSz="914400" eaLnBrk="1" hangingPunct="1">
              <a:buFont typeface="Myriad Pro" pitchFamily="34" charset="0"/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defTabSz="914400"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19250" y="1700213"/>
            <a:ext cx="1082675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12" name="Oval 11"/>
          <p:cNvSpPr/>
          <p:nvPr/>
        </p:nvSpPr>
        <p:spPr>
          <a:xfrm>
            <a:off x="4427538" y="1700213"/>
            <a:ext cx="1800225" cy="511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13" name="Oval 12"/>
          <p:cNvSpPr/>
          <p:nvPr/>
        </p:nvSpPr>
        <p:spPr>
          <a:xfrm>
            <a:off x="1330325" y="2420938"/>
            <a:ext cx="1081088" cy="438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3276600" y="2420938"/>
            <a:ext cx="1582738" cy="503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15" name="Oval 14"/>
          <p:cNvSpPr/>
          <p:nvPr/>
        </p:nvSpPr>
        <p:spPr>
          <a:xfrm>
            <a:off x="2484438" y="1700213"/>
            <a:ext cx="1582737" cy="503237"/>
          </a:xfrm>
          <a:prstGeom prst="ellipse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16" name="Oval 15"/>
          <p:cNvSpPr/>
          <p:nvPr/>
        </p:nvSpPr>
        <p:spPr>
          <a:xfrm>
            <a:off x="6516688" y="1693863"/>
            <a:ext cx="863600" cy="511175"/>
          </a:xfrm>
          <a:prstGeom prst="ellipse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17" name="Oval 16"/>
          <p:cNvSpPr/>
          <p:nvPr/>
        </p:nvSpPr>
        <p:spPr>
          <a:xfrm>
            <a:off x="2317750" y="2420938"/>
            <a:ext cx="1030288" cy="474662"/>
          </a:xfrm>
          <a:prstGeom prst="ellipse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sz="180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971550" y="3141663"/>
            <a:ext cx="7704138" cy="2930525"/>
            <a:chOff x="612" y="1979"/>
            <a:chExt cx="4853" cy="1846"/>
          </a:xfrm>
        </p:grpSpPr>
        <p:sp>
          <p:nvSpPr>
            <p:cNvPr id="18" name="Oval 17"/>
            <p:cNvSpPr/>
            <p:nvPr/>
          </p:nvSpPr>
          <p:spPr>
            <a:xfrm>
              <a:off x="957" y="1985"/>
              <a:ext cx="989" cy="3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 err="1">
                  <a:solidFill>
                    <a:schemeClr val="tx1"/>
                  </a:solidFill>
                  <a:latin typeface="Arial" charset="0"/>
                  <a:cs typeface="Arial" charset="0"/>
                </a:rPr>
                <a:t>Lekythos</a:t>
              </a:r>
              <a:endParaRPr lang="en-US" sz="1600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613" y="1985"/>
              <a:ext cx="1058" cy="3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Depiction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4269" y="1985"/>
              <a:ext cx="874" cy="3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Figure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130" y="2422"/>
              <a:ext cx="621" cy="3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Place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544" y="2997"/>
              <a:ext cx="1449" cy="3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 err="1">
                  <a:solidFill>
                    <a:schemeClr val="tx1"/>
                  </a:solidFill>
                  <a:latin typeface="Arial" charset="0"/>
                  <a:cs typeface="Arial" charset="0"/>
                </a:rPr>
                <a:t>this_depiction</a:t>
              </a:r>
              <a:endParaRPr lang="en-US" sz="1600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292" y="2997"/>
              <a:ext cx="1173" cy="3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 err="1">
                  <a:solidFill>
                    <a:schemeClr val="tx1"/>
                  </a:solidFill>
                  <a:latin typeface="Arial" charset="0"/>
                  <a:cs typeface="Arial" charset="0"/>
                </a:rPr>
                <a:t>Theophanti</a:t>
              </a:r>
              <a:endParaRPr lang="en-US" sz="1600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107" y="3457"/>
              <a:ext cx="1380" cy="3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Tomb of </a:t>
              </a:r>
              <a:r>
                <a:rPr lang="en-US" sz="1600" dirty="0" err="1">
                  <a:solidFill>
                    <a:schemeClr val="tx1"/>
                  </a:solidFill>
                  <a:latin typeface="Arial" charset="0"/>
                  <a:cs typeface="Arial" charset="0"/>
                </a:rPr>
                <a:t>Dipylos</a:t>
              </a:r>
              <a:endParaRPr lang="en-US" sz="1600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12" y="2997"/>
              <a:ext cx="1357" cy="3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 err="1">
                  <a:solidFill>
                    <a:schemeClr val="tx1"/>
                  </a:solidFill>
                  <a:latin typeface="Arial" charset="0"/>
                  <a:cs typeface="Arial" charset="0"/>
                </a:rPr>
                <a:t>this_lekythos</a:t>
              </a:r>
              <a:endParaRPr lang="en-US" sz="1600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27" name="Straight Arrow Connector 26"/>
            <p:cNvCxnSpPr>
              <a:stCxn id="22" idx="0"/>
            </p:cNvCxnSpPr>
            <p:nvPr/>
          </p:nvCxnSpPr>
          <p:spPr>
            <a:xfrm rot="16200000" flipV="1">
              <a:off x="964" y="2661"/>
              <a:ext cx="644" cy="11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 flipV="1">
              <a:off x="2895" y="2646"/>
              <a:ext cx="598" cy="12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6200000" flipV="1">
              <a:off x="4482" y="2646"/>
              <a:ext cx="598" cy="12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V="1">
              <a:off x="1992" y="3112"/>
              <a:ext cx="667" cy="23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8" idx="6"/>
              <a:endCxn id="19" idx="2"/>
            </p:cNvCxnSpPr>
            <p:nvPr/>
          </p:nvCxnSpPr>
          <p:spPr>
            <a:xfrm>
              <a:off x="1946" y="2169"/>
              <a:ext cx="667" cy="1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946" y="1979"/>
              <a:ext cx="644" cy="2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cs typeface="Arial" charset="0"/>
                </a:rPr>
                <a:t>carries</a:t>
              </a:r>
            </a:p>
          </p:txBody>
        </p:sp>
        <p:cxnSp>
          <p:nvCxnSpPr>
            <p:cNvPr id="43" name="Straight Arrow Connector 42"/>
            <p:cNvCxnSpPr>
              <a:stCxn id="19" idx="6"/>
              <a:endCxn id="20" idx="2"/>
            </p:cNvCxnSpPr>
            <p:nvPr/>
          </p:nvCxnSpPr>
          <p:spPr>
            <a:xfrm>
              <a:off x="3671" y="2169"/>
              <a:ext cx="598" cy="1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648" y="2002"/>
              <a:ext cx="644" cy="2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cs typeface="Arial" charset="0"/>
                </a:rPr>
                <a:t>depicts</a:t>
              </a:r>
            </a:p>
          </p:txBody>
        </p:sp>
        <p:cxnSp>
          <p:nvCxnSpPr>
            <p:cNvPr id="46" name="Straight Arrow Connector 45"/>
            <p:cNvCxnSpPr>
              <a:stCxn id="18" idx="4"/>
              <a:endCxn id="21" idx="2"/>
            </p:cNvCxnSpPr>
            <p:nvPr/>
          </p:nvCxnSpPr>
          <p:spPr>
            <a:xfrm rot="16200000" flipH="1">
              <a:off x="1664" y="2140"/>
              <a:ext cx="253" cy="679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394" y="2491"/>
              <a:ext cx="874" cy="2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cs typeface="Arial" charset="0"/>
                </a:rPr>
                <a:t>found at</a:t>
              </a:r>
            </a:p>
          </p:txBody>
        </p:sp>
        <p:cxnSp>
          <p:nvCxnSpPr>
            <p:cNvPr id="50" name="Straight Arrow Connector 49"/>
            <p:cNvCxnSpPr>
              <a:stCxn id="22" idx="6"/>
              <a:endCxn id="23" idx="2"/>
            </p:cNvCxnSpPr>
            <p:nvPr/>
          </p:nvCxnSpPr>
          <p:spPr>
            <a:xfrm>
              <a:off x="1969" y="3181"/>
              <a:ext cx="575" cy="1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946" y="2997"/>
              <a:ext cx="644" cy="2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cs typeface="Arial" charset="0"/>
                </a:rPr>
                <a:t>carries</a:t>
              </a:r>
            </a:p>
          </p:txBody>
        </p:sp>
        <p:cxnSp>
          <p:nvCxnSpPr>
            <p:cNvPr id="56" name="Straight Arrow Connector 55"/>
            <p:cNvCxnSpPr>
              <a:stCxn id="23" idx="6"/>
              <a:endCxn id="24" idx="2"/>
            </p:cNvCxnSpPr>
            <p:nvPr/>
          </p:nvCxnSpPr>
          <p:spPr>
            <a:xfrm>
              <a:off x="3993" y="3181"/>
              <a:ext cx="299" cy="1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901" y="2951"/>
              <a:ext cx="644" cy="2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cs typeface="Arial" charset="0"/>
                </a:rPr>
                <a:t>depicts</a:t>
              </a:r>
            </a:p>
          </p:txBody>
        </p:sp>
        <p:cxnSp>
          <p:nvCxnSpPr>
            <p:cNvPr id="59" name="Straight Arrow Connector 58"/>
            <p:cNvCxnSpPr>
              <a:stCxn id="22" idx="4"/>
              <a:endCxn id="25" idx="2"/>
            </p:cNvCxnSpPr>
            <p:nvPr/>
          </p:nvCxnSpPr>
          <p:spPr>
            <a:xfrm rot="16200000" flipH="1">
              <a:off x="1561" y="3094"/>
              <a:ext cx="276" cy="817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118" y="3480"/>
              <a:ext cx="874" cy="2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cs typeface="Arial" charset="0"/>
                </a:rPr>
                <a:t>found at</a:t>
              </a:r>
            </a:p>
          </p:txBody>
        </p:sp>
      </p:grp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84488-7319-4E7D-8E12-E4DBBC2F40E9}" type="slidenum">
              <a:rPr lang="en-US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7802562" cy="1141413"/>
          </a:xfrm>
        </p:spPr>
        <p:txBody>
          <a:bodyPr/>
          <a:lstStyle/>
          <a:p>
            <a:pPr eaLnBrk="1" hangingPunct="1"/>
            <a:r>
              <a:rPr lang="en-US" smtClean="0"/>
              <a:t>Standards for museum cataloguing</a:t>
            </a:r>
            <a:endParaRPr lang="el-GR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3" y="1196975"/>
            <a:ext cx="7826375" cy="51847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dirty="0" smtClean="0"/>
              <a:t>Information structure standards</a:t>
            </a:r>
          </a:p>
          <a:p>
            <a:pPr lvl="1" eaLnBrk="1" hangingPunct="1">
              <a:lnSpc>
                <a:spcPct val="90000"/>
              </a:lnSpc>
              <a:buFont typeface="Myriad Pro" pitchFamily="34" charset="0"/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should information be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organised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in fields / data structures?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CDWA, VRA core, CIDOC categories…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MIDAS Heritage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CIDOC CRM</a:t>
            </a:r>
            <a:r>
              <a:rPr lang="en-US" dirty="0" smtClean="0"/>
              <a:t>, CRM Core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/>
              <a:t>Information content standards</a:t>
            </a:r>
          </a:p>
          <a:p>
            <a:pPr lvl="1" eaLnBrk="1" hangingPunct="1">
              <a:lnSpc>
                <a:spcPct val="90000"/>
              </a:lnSpc>
              <a:buFont typeface="Myriad Pro" pitchFamily="34" charset="0"/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Which values should be used for each field, and how?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Authorities: thesauri, controlled vocabularies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E.g., Art and Architecture Thesaurus, TGN, ULAN, LC Thesaurus for Graphic Materials…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Syntax conventions and other object description guidelines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/>
              <a:t>Procedural standards</a:t>
            </a:r>
          </a:p>
          <a:p>
            <a:pPr lvl="1" eaLnBrk="1" hangingPunct="1">
              <a:lnSpc>
                <a:spcPct val="90000"/>
              </a:lnSpc>
              <a:buFont typeface="Myriad Pro" pitchFamily="34" charset="0"/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steps should be followed to ensure proper collections management?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E.g., SPECTRUM by Collections Care (UK, ex-MDA), CCO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48736" y="6356351"/>
            <a:ext cx="1159768" cy="313010"/>
          </a:xfrm>
        </p:spPr>
        <p:txBody>
          <a:bodyPr/>
          <a:lstStyle/>
          <a:p>
            <a:pPr>
              <a:defRPr/>
            </a:pPr>
            <a:fld id="{82EB7C07-D54B-41D8-A6F3-78754DD86FCA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8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19256" cy="634082"/>
          </a:xfrm>
        </p:spPr>
        <p:txBody>
          <a:bodyPr lIns="91440" tIns="45720" rIns="91440" bIns="45720"/>
          <a:lstStyle/>
          <a:p>
            <a:pPr algn="l" eaLnBrk="1" hangingPunct="1"/>
            <a:r>
              <a:rPr lang="en-US" sz="2800" dirty="0" smtClean="0">
                <a:solidFill>
                  <a:srgbClr val="0070C0"/>
                </a:solidFill>
              </a:rPr>
              <a:t>Signatures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1331640" y="1412874"/>
            <a:ext cx="7010673" cy="4536405"/>
          </a:xfrm>
        </p:spPr>
        <p:txBody>
          <a:bodyPr lIns="91440" tIns="45720" rIns="91440" bIns="45720"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sz="1900" dirty="0" smtClean="0"/>
              <a:t>Consider schema graph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>
              <a:buFont typeface="Myriad Pro" pitchFamily="34" charset="0"/>
              <a:buNone/>
            </a:pPr>
            <a:endParaRPr lang="en-US" dirty="0" smtClean="0"/>
          </a:p>
          <a:p>
            <a:pPr marL="0" indent="0" eaLnBrk="1" hangingPunct="1"/>
            <a:endParaRPr lang="en-US" sz="1900" dirty="0" smtClean="0"/>
          </a:p>
          <a:p>
            <a:pPr marL="0" indent="0" eaLnBrk="1" hangingPunct="1">
              <a:buNone/>
            </a:pPr>
            <a:r>
              <a:rPr lang="en-US" sz="1900" dirty="0" smtClean="0"/>
              <a:t>Retain structure, omit semantics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	                               </a:t>
            </a:r>
          </a:p>
          <a:p>
            <a:pPr marL="0" indent="0" eaLnBrk="1" hangingPunct="1">
              <a:buNone/>
            </a:pPr>
            <a:r>
              <a:rPr lang="en-US" dirty="0" smtClean="0"/>
              <a:t>						</a:t>
            </a:r>
            <a:endParaRPr lang="en-US" sz="1900" dirty="0" smtClean="0"/>
          </a:p>
          <a:p>
            <a:pPr marL="0" indent="0" eaLnBrk="1" hangingPunct="1"/>
            <a:endParaRPr lang="en-US" dirty="0" smtClean="0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835150" y="1773238"/>
            <a:ext cx="6645275" cy="3756025"/>
            <a:chOff x="1155" y="1585"/>
            <a:chExt cx="4186" cy="2366"/>
          </a:xfrm>
        </p:grpSpPr>
        <p:sp>
          <p:nvSpPr>
            <p:cNvPr id="10" name="Oval 9"/>
            <p:cNvSpPr/>
            <p:nvPr/>
          </p:nvSpPr>
          <p:spPr>
            <a:xfrm>
              <a:off x="1155" y="1591"/>
              <a:ext cx="989" cy="3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 err="1">
                  <a:solidFill>
                    <a:schemeClr val="tx1"/>
                  </a:solidFill>
                  <a:latin typeface="Arial" charset="0"/>
                  <a:cs typeface="Arial" charset="0"/>
                </a:rPr>
                <a:t>Lekythos</a:t>
              </a:r>
              <a:endParaRPr lang="en-US" sz="1600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811" y="1591"/>
              <a:ext cx="1058" cy="3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Depiction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467" y="1591"/>
              <a:ext cx="874" cy="3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Figure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328" y="2045"/>
              <a:ext cx="621" cy="3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Place</a:t>
              </a:r>
            </a:p>
          </p:txBody>
        </p:sp>
        <p:cxnSp>
          <p:nvCxnSpPr>
            <p:cNvPr id="22" name="Straight Arrow Connector 21"/>
            <p:cNvCxnSpPr>
              <a:stCxn id="10" idx="6"/>
              <a:endCxn id="11" idx="2"/>
            </p:cNvCxnSpPr>
            <p:nvPr/>
          </p:nvCxnSpPr>
          <p:spPr>
            <a:xfrm>
              <a:off x="2144" y="1775"/>
              <a:ext cx="667" cy="1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144" y="1585"/>
              <a:ext cx="644" cy="2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cs typeface="Arial" charset="0"/>
                </a:rPr>
                <a:t>carries</a:t>
              </a:r>
            </a:p>
          </p:txBody>
        </p:sp>
        <p:cxnSp>
          <p:nvCxnSpPr>
            <p:cNvPr id="24" name="Straight Arrow Connector 23"/>
            <p:cNvCxnSpPr>
              <a:stCxn id="11" idx="6"/>
              <a:endCxn id="12" idx="2"/>
            </p:cNvCxnSpPr>
            <p:nvPr/>
          </p:nvCxnSpPr>
          <p:spPr>
            <a:xfrm>
              <a:off x="3869" y="1775"/>
              <a:ext cx="598" cy="1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846" y="1608"/>
              <a:ext cx="644" cy="2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cs typeface="Arial" charset="0"/>
                </a:rPr>
                <a:t>depicts</a:t>
              </a:r>
            </a:p>
          </p:txBody>
        </p:sp>
        <p:cxnSp>
          <p:nvCxnSpPr>
            <p:cNvPr id="26" name="Straight Arrow Connector 25"/>
            <p:cNvCxnSpPr>
              <a:stCxn id="10" idx="4"/>
            </p:cNvCxnSpPr>
            <p:nvPr/>
          </p:nvCxnSpPr>
          <p:spPr>
            <a:xfrm rot="16200000" flipH="1">
              <a:off x="1862" y="1746"/>
              <a:ext cx="253" cy="679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592" y="2097"/>
              <a:ext cx="874" cy="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cs typeface="Arial" charset="0"/>
                </a:rPr>
                <a:t>found at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1868" y="2781"/>
              <a:ext cx="552" cy="3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2857" y="2781"/>
              <a:ext cx="644" cy="3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3984" y="2781"/>
              <a:ext cx="437" cy="3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2558" y="3218"/>
              <a:ext cx="621" cy="3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cxnSp>
          <p:nvCxnSpPr>
            <p:cNvPr id="41" name="Straight Arrow Connector 40"/>
            <p:cNvCxnSpPr>
              <a:stCxn id="37" idx="6"/>
              <a:endCxn id="38" idx="2"/>
            </p:cNvCxnSpPr>
            <p:nvPr/>
          </p:nvCxnSpPr>
          <p:spPr>
            <a:xfrm>
              <a:off x="2420" y="2965"/>
              <a:ext cx="437" cy="1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236" y="2804"/>
              <a:ext cx="644" cy="2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cs typeface="Arial" charset="0"/>
                </a:rPr>
                <a:t>P</a:t>
              </a:r>
            </a:p>
          </p:txBody>
        </p:sp>
        <p:cxnSp>
          <p:nvCxnSpPr>
            <p:cNvPr id="43" name="Straight Arrow Connector 42"/>
            <p:cNvCxnSpPr>
              <a:stCxn id="38" idx="6"/>
              <a:endCxn id="39" idx="2"/>
            </p:cNvCxnSpPr>
            <p:nvPr/>
          </p:nvCxnSpPr>
          <p:spPr>
            <a:xfrm>
              <a:off x="3501" y="2965"/>
              <a:ext cx="483" cy="1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432" y="2781"/>
              <a:ext cx="644" cy="2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cs typeface="Arial" charset="0"/>
                </a:rPr>
                <a:t>Q</a:t>
              </a:r>
            </a:p>
          </p:txBody>
        </p:sp>
        <p:cxnSp>
          <p:nvCxnSpPr>
            <p:cNvPr id="45" name="Straight Arrow Connector 44"/>
            <p:cNvCxnSpPr>
              <a:stCxn id="37" idx="4"/>
            </p:cNvCxnSpPr>
            <p:nvPr/>
          </p:nvCxnSpPr>
          <p:spPr>
            <a:xfrm rot="16200000" flipH="1">
              <a:off x="2226" y="3067"/>
              <a:ext cx="253" cy="414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799" y="3241"/>
              <a:ext cx="874" cy="2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cs typeface="Arial" charset="0"/>
                </a:rPr>
                <a:t>R</a:t>
              </a:r>
            </a:p>
          </p:txBody>
        </p:sp>
        <p:sp>
          <p:nvSpPr>
            <p:cNvPr id="90138" name="TextBox 28"/>
            <p:cNvSpPr txBox="1">
              <a:spLocks noChangeArrowheads="1"/>
            </p:cNvSpPr>
            <p:nvPr/>
          </p:nvSpPr>
          <p:spPr bwMode="auto">
            <a:xfrm>
              <a:off x="3386" y="3624"/>
              <a:ext cx="15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>
                  <a:solidFill>
                    <a:schemeClr val="tx2"/>
                  </a:solidFill>
                  <a:latin typeface="Arial" charset="0"/>
                  <a:cs typeface="Arial" charset="0"/>
                </a:rPr>
                <a:t>Signature</a:t>
              </a: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3064" y="3747"/>
              <a:ext cx="299" cy="1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</p:grp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90A75-7EAB-45A0-AA9C-D3F3CBB18BC7}" type="slidenum">
              <a:rPr lang="en-US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8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>
            <a:normAutofit/>
          </a:bodyPr>
          <a:lstStyle/>
          <a:p>
            <a:pPr algn="l" eaLnBrk="1" hangingPunct="1"/>
            <a:r>
              <a:rPr lang="en-US" sz="2800" dirty="0" smtClean="0">
                <a:solidFill>
                  <a:srgbClr val="0070C0"/>
                </a:solidFill>
              </a:rPr>
              <a:t>8 signatures identified</a:t>
            </a:r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395288" y="1484313"/>
            <a:ext cx="8016875" cy="4200525"/>
            <a:chOff x="373" y="1309"/>
            <a:chExt cx="5050" cy="2646"/>
          </a:xfrm>
        </p:grpSpPr>
        <p:sp>
          <p:nvSpPr>
            <p:cNvPr id="11" name="Oval 10"/>
            <p:cNvSpPr/>
            <p:nvPr/>
          </p:nvSpPr>
          <p:spPr>
            <a:xfrm>
              <a:off x="810" y="1631"/>
              <a:ext cx="368" cy="276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477" y="1608"/>
              <a:ext cx="1058" cy="325"/>
              <a:chOff x="2490759" y="2219869"/>
              <a:chExt cx="1679598" cy="515383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2490759" y="2297572"/>
                <a:ext cx="584208" cy="437679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586149" y="2297572"/>
                <a:ext cx="584208" cy="437679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cxnSp>
            <p:nvCxnSpPr>
              <p:cNvPr id="26" name="Straight Arrow Connector 25"/>
              <p:cNvCxnSpPr>
                <a:stCxn id="23" idx="6"/>
                <a:endCxn id="24" idx="2"/>
              </p:cNvCxnSpPr>
              <p:nvPr/>
            </p:nvCxnSpPr>
            <p:spPr>
              <a:xfrm>
                <a:off x="3074967" y="2516412"/>
                <a:ext cx="511182" cy="1585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191" name="TextBox 26"/>
              <p:cNvSpPr txBox="1">
                <a:spLocks noChangeArrowheads="1"/>
              </p:cNvSpPr>
              <p:nvPr/>
            </p:nvSpPr>
            <p:spPr bwMode="auto">
              <a:xfrm>
                <a:off x="3184506" y="2219869"/>
                <a:ext cx="336555" cy="366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P</a:t>
                </a:r>
              </a:p>
            </p:txBody>
          </p:sp>
        </p:grpSp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2995" y="1447"/>
              <a:ext cx="1058" cy="759"/>
              <a:chOff x="4572000" y="2260584"/>
              <a:chExt cx="1679598" cy="1204928"/>
            </a:xfrm>
          </p:grpSpPr>
          <p:grpSp>
            <p:nvGrpSpPr>
              <p:cNvPr id="5" name="Group 28"/>
              <p:cNvGrpSpPr>
                <a:grpSpLocks/>
              </p:cNvGrpSpPr>
              <p:nvPr/>
            </p:nvGrpSpPr>
            <p:grpSpPr bwMode="auto">
              <a:xfrm>
                <a:off x="4572000" y="2260584"/>
                <a:ext cx="1679598" cy="515944"/>
                <a:chOff x="2490759" y="2219869"/>
                <a:chExt cx="1679598" cy="515944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490759" y="2297657"/>
                  <a:ext cx="584208" cy="438155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lnSpc>
                      <a:spcPct val="100000"/>
                    </a:lnSpc>
                    <a:buClrTx/>
                    <a:buSzTx/>
                    <a:buFontTx/>
                    <a:buNone/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Arial" charset="0"/>
                      <a:cs typeface="Arial" charset="0"/>
                    </a:rPr>
                    <a:t>A</a:t>
                  </a: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3586149" y="2297657"/>
                  <a:ext cx="584208" cy="438155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lnSpc>
                      <a:spcPct val="100000"/>
                    </a:lnSpc>
                    <a:buClrTx/>
                    <a:buSzTx/>
                    <a:buFontTx/>
                    <a:buNone/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  <p:cxnSp>
              <p:nvCxnSpPr>
                <p:cNvPr id="32" name="Straight Arrow Connector 31"/>
                <p:cNvCxnSpPr>
                  <a:stCxn id="30" idx="6"/>
                  <a:endCxn id="31" idx="2"/>
                </p:cNvCxnSpPr>
                <p:nvPr/>
              </p:nvCxnSpPr>
              <p:spPr>
                <a:xfrm>
                  <a:off x="3074967" y="2516734"/>
                  <a:ext cx="511182" cy="1588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187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3184506" y="2219869"/>
                  <a:ext cx="336555" cy="366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r>
                    <a:rPr lang="en-US" sz="1800">
                      <a:solidFill>
                        <a:schemeClr val="tx1"/>
                      </a:solidFill>
                      <a:latin typeface="Arial" charset="0"/>
                      <a:cs typeface="Arial" charset="0"/>
                    </a:rPr>
                    <a:t>P</a:t>
                  </a:r>
                </a:p>
              </p:txBody>
            </p:sp>
          </p:grpSp>
          <p:sp>
            <p:nvSpPr>
              <p:cNvPr id="34" name="Oval 33"/>
              <p:cNvSpPr/>
              <p:nvPr/>
            </p:nvSpPr>
            <p:spPr>
              <a:xfrm>
                <a:off x="5667390" y="3027356"/>
                <a:ext cx="584208" cy="438155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C</a:t>
                </a:r>
              </a:p>
            </p:txBody>
          </p:sp>
          <p:cxnSp>
            <p:nvCxnSpPr>
              <p:cNvPr id="36" name="Straight Arrow Connector 35"/>
              <p:cNvCxnSpPr>
                <a:stCxn id="30" idx="5"/>
                <a:endCxn id="34" idx="1"/>
              </p:cNvCxnSpPr>
              <p:nvPr/>
            </p:nvCxnSpPr>
            <p:spPr>
              <a:xfrm rot="16200000" flipH="1">
                <a:off x="5222091" y="2559830"/>
                <a:ext cx="379417" cy="682634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183" name="TextBox 36"/>
              <p:cNvSpPr txBox="1">
                <a:spLocks noChangeArrowheads="1"/>
              </p:cNvSpPr>
              <p:nvPr/>
            </p:nvSpPr>
            <p:spPr bwMode="auto">
              <a:xfrm>
                <a:off x="5156208" y="2844792"/>
                <a:ext cx="292104" cy="366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Q</a:t>
                </a:r>
              </a:p>
            </p:txBody>
          </p:sp>
        </p:grpSp>
        <p:grpSp>
          <p:nvGrpSpPr>
            <p:cNvPr id="6" name="Group 48"/>
            <p:cNvGrpSpPr>
              <a:grpSpLocks/>
            </p:cNvGrpSpPr>
            <p:nvPr/>
          </p:nvGrpSpPr>
          <p:grpSpPr bwMode="auto">
            <a:xfrm>
              <a:off x="718" y="2454"/>
              <a:ext cx="1748" cy="327"/>
              <a:chOff x="1468395" y="3789928"/>
              <a:chExt cx="2774988" cy="519585"/>
            </a:xfrm>
          </p:grpSpPr>
          <p:grpSp>
            <p:nvGrpSpPr>
              <p:cNvPr id="7" name="Group 39"/>
              <p:cNvGrpSpPr>
                <a:grpSpLocks/>
              </p:cNvGrpSpPr>
              <p:nvPr/>
            </p:nvGrpSpPr>
            <p:grpSpPr bwMode="auto">
              <a:xfrm>
                <a:off x="1468395" y="3794130"/>
                <a:ext cx="1679598" cy="515383"/>
                <a:chOff x="2490759" y="2219869"/>
                <a:chExt cx="1679598" cy="515383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2490758" y="2298291"/>
                  <a:ext cx="584208" cy="436960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lnSpc>
                      <a:spcPct val="100000"/>
                    </a:lnSpc>
                    <a:buClrTx/>
                    <a:buSzTx/>
                    <a:buFontTx/>
                    <a:buNone/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Arial" charset="0"/>
                      <a:cs typeface="Arial" charset="0"/>
                    </a:rPr>
                    <a:t>A</a:t>
                  </a:r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3586148" y="2298291"/>
                  <a:ext cx="584208" cy="436960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lnSpc>
                      <a:spcPct val="100000"/>
                    </a:lnSpc>
                    <a:buClrTx/>
                    <a:buSzTx/>
                    <a:buFontTx/>
                    <a:buNone/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  <p:cxnSp>
              <p:nvCxnSpPr>
                <p:cNvPr id="43" name="Straight Arrow Connector 42"/>
                <p:cNvCxnSpPr>
                  <a:stCxn id="41" idx="6"/>
                  <a:endCxn id="42" idx="2"/>
                </p:cNvCxnSpPr>
                <p:nvPr/>
              </p:nvCxnSpPr>
              <p:spPr>
                <a:xfrm>
                  <a:off x="3074966" y="2515977"/>
                  <a:ext cx="511182" cy="1588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179" name="TextBox 43"/>
                <p:cNvSpPr txBox="1">
                  <a:spLocks noChangeArrowheads="1"/>
                </p:cNvSpPr>
                <p:nvPr/>
              </p:nvSpPr>
              <p:spPr bwMode="auto">
                <a:xfrm>
                  <a:off x="3184506" y="2219869"/>
                  <a:ext cx="33855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r>
                    <a:rPr lang="en-US" sz="1800">
                      <a:solidFill>
                        <a:schemeClr val="tx1"/>
                      </a:solidFill>
                      <a:latin typeface="Arial" charset="0"/>
                      <a:cs typeface="Arial" charset="0"/>
                    </a:rPr>
                    <a:t>P</a:t>
                  </a:r>
                </a:p>
              </p:txBody>
            </p:sp>
          </p:grpSp>
          <p:sp>
            <p:nvSpPr>
              <p:cNvPr id="45" name="Oval 44"/>
              <p:cNvSpPr/>
              <p:nvPr/>
            </p:nvSpPr>
            <p:spPr>
              <a:xfrm>
                <a:off x="3659174" y="3867786"/>
                <a:ext cx="584208" cy="436959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C</a:t>
                </a:r>
              </a:p>
            </p:txBody>
          </p:sp>
          <p:cxnSp>
            <p:nvCxnSpPr>
              <p:cNvPr id="47" name="Straight Arrow Connector 46"/>
              <p:cNvCxnSpPr>
                <a:stCxn id="42" idx="6"/>
                <a:endCxn id="45" idx="2"/>
              </p:cNvCxnSpPr>
              <p:nvPr/>
            </p:nvCxnSpPr>
            <p:spPr>
              <a:xfrm flipV="1">
                <a:off x="3147992" y="4085470"/>
                <a:ext cx="511182" cy="4767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175" name="TextBox 47"/>
              <p:cNvSpPr txBox="1">
                <a:spLocks noChangeArrowheads="1"/>
              </p:cNvSpPr>
              <p:nvPr/>
            </p:nvSpPr>
            <p:spPr bwMode="auto">
              <a:xfrm>
                <a:off x="3221019" y="3789928"/>
                <a:ext cx="36420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Q</a:t>
                </a:r>
              </a:p>
            </p:txBody>
          </p:sp>
        </p:grpSp>
        <p:grpSp>
          <p:nvGrpSpPr>
            <p:cNvPr id="8" name="Group 61"/>
            <p:cNvGrpSpPr>
              <a:grpSpLocks/>
            </p:cNvGrpSpPr>
            <p:nvPr/>
          </p:nvGrpSpPr>
          <p:grpSpPr bwMode="auto">
            <a:xfrm>
              <a:off x="4352" y="1447"/>
              <a:ext cx="1071" cy="759"/>
              <a:chOff x="6689754" y="2260584"/>
              <a:chExt cx="1700771" cy="1204928"/>
            </a:xfrm>
          </p:grpSpPr>
          <p:grpSp>
            <p:nvGrpSpPr>
              <p:cNvPr id="9" name="Group 49"/>
              <p:cNvGrpSpPr>
                <a:grpSpLocks/>
              </p:cNvGrpSpPr>
              <p:nvPr/>
            </p:nvGrpSpPr>
            <p:grpSpPr bwMode="auto">
              <a:xfrm>
                <a:off x="6689754" y="2260584"/>
                <a:ext cx="1680127" cy="1204928"/>
                <a:chOff x="4572000" y="2260584"/>
                <a:chExt cx="1680127" cy="1204928"/>
              </a:xfrm>
            </p:grpSpPr>
            <p:grpSp>
              <p:nvGrpSpPr>
                <p:cNvPr id="10" name="Group 28"/>
                <p:cNvGrpSpPr>
                  <a:grpSpLocks/>
                </p:cNvGrpSpPr>
                <p:nvPr/>
              </p:nvGrpSpPr>
              <p:grpSpPr bwMode="auto">
                <a:xfrm>
                  <a:off x="4572000" y="2260584"/>
                  <a:ext cx="1680127" cy="515944"/>
                  <a:chOff x="2490759" y="2219869"/>
                  <a:chExt cx="1680127" cy="515944"/>
                </a:xfrm>
              </p:grpSpPr>
              <p:sp>
                <p:nvSpPr>
                  <p:cNvPr id="55" name="Oval 54"/>
                  <p:cNvSpPr/>
                  <p:nvPr/>
                </p:nvSpPr>
                <p:spPr>
                  <a:xfrm>
                    <a:off x="2490758" y="2297657"/>
                    <a:ext cx="584392" cy="438155"/>
                  </a:xfrm>
                  <a:prstGeom prst="ellipse">
                    <a:avLst/>
                  </a:prstGeom>
                  <a:noFill/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>
                      <a:lnSpc>
                        <a:spcPct val="100000"/>
                      </a:lnSpc>
                      <a:buClrTx/>
                      <a:buSzTx/>
                      <a:buFontTx/>
                      <a:buNone/>
                      <a:defRPr/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rPr>
                      <a:t>A</a:t>
                    </a:r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3586492" y="2297657"/>
                    <a:ext cx="584392" cy="438155"/>
                  </a:xfrm>
                  <a:prstGeom prst="ellipse">
                    <a:avLst/>
                  </a:prstGeom>
                  <a:noFill/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>
                      <a:lnSpc>
                        <a:spcPct val="100000"/>
                      </a:lnSpc>
                      <a:buClrTx/>
                      <a:buSzTx/>
                      <a:buFontTx/>
                      <a:buNone/>
                      <a:defRPr/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rPr>
                      <a:t>B</a:t>
                    </a:r>
                  </a:p>
                </p:txBody>
              </p:sp>
              <p:cxnSp>
                <p:nvCxnSpPr>
                  <p:cNvPr id="57" name="Straight Arrow Connector 56"/>
                  <p:cNvCxnSpPr>
                    <a:stCxn id="55" idx="6"/>
                    <a:endCxn id="56" idx="2"/>
                  </p:cNvCxnSpPr>
                  <p:nvPr/>
                </p:nvCxnSpPr>
                <p:spPr>
                  <a:xfrm>
                    <a:off x="3075150" y="2516734"/>
                    <a:ext cx="511343" cy="1588"/>
                  </a:xfrm>
                  <a:prstGeom prst="straightConnector1">
                    <a:avLst/>
                  </a:prstGeom>
                  <a:ln>
                    <a:solidFill>
                      <a:schemeClr val="tx1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171" name="Text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84506" y="2219869"/>
                    <a:ext cx="336555" cy="3663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r>
                      <a:rPr lang="en-US" sz="1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rPr>
                      <a:t>P</a:t>
                    </a:r>
                  </a:p>
                </p:txBody>
              </p:sp>
            </p:grpSp>
            <p:sp>
              <p:nvSpPr>
                <p:cNvPr id="52" name="Oval 51"/>
                <p:cNvSpPr/>
                <p:nvPr/>
              </p:nvSpPr>
              <p:spPr>
                <a:xfrm>
                  <a:off x="5667733" y="3027356"/>
                  <a:ext cx="584392" cy="438155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lnSpc>
                      <a:spcPct val="100000"/>
                    </a:lnSpc>
                    <a:buClrTx/>
                    <a:buSzTx/>
                    <a:buFontTx/>
                    <a:buNone/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Arial" charset="0"/>
                      <a:cs typeface="Arial" charset="0"/>
                    </a:rPr>
                    <a:t>C</a:t>
                  </a:r>
                </a:p>
              </p:txBody>
            </p:sp>
            <p:cxnSp>
              <p:nvCxnSpPr>
                <p:cNvPr id="53" name="Straight Arrow Connector 52"/>
                <p:cNvCxnSpPr>
                  <a:stCxn id="55" idx="5"/>
                  <a:endCxn id="52" idx="1"/>
                </p:cNvCxnSpPr>
                <p:nvPr/>
              </p:nvCxnSpPr>
              <p:spPr>
                <a:xfrm rot="16200000" flipH="1">
                  <a:off x="5222354" y="2559723"/>
                  <a:ext cx="379417" cy="682849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167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5156208" y="2844792"/>
                  <a:ext cx="292104" cy="3667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r>
                    <a:rPr lang="en-US" sz="1800">
                      <a:solidFill>
                        <a:schemeClr val="tx1"/>
                      </a:solidFill>
                      <a:latin typeface="Arial" charset="0"/>
                      <a:cs typeface="Arial" charset="0"/>
                    </a:rPr>
                    <a:t>Q</a:t>
                  </a:r>
                </a:p>
              </p:txBody>
            </p:sp>
          </p:grpSp>
          <p:cxnSp>
            <p:nvCxnSpPr>
              <p:cNvPr id="60" name="Straight Arrow Connector 59"/>
              <p:cNvCxnSpPr>
                <a:stCxn id="56" idx="4"/>
                <a:endCxn id="52" idx="0"/>
              </p:cNvCxnSpPr>
              <p:nvPr/>
            </p:nvCxnSpPr>
            <p:spPr>
              <a:xfrm rot="5400000">
                <a:off x="7950682" y="2901942"/>
                <a:ext cx="252416" cy="1588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163" name="TextBox 60"/>
              <p:cNvSpPr txBox="1">
                <a:spLocks noChangeArrowheads="1"/>
              </p:cNvSpPr>
              <p:nvPr/>
            </p:nvSpPr>
            <p:spPr bwMode="auto">
              <a:xfrm>
                <a:off x="8041160" y="2730490"/>
                <a:ext cx="349365" cy="366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R</a:t>
                </a:r>
              </a:p>
            </p:txBody>
          </p:sp>
        </p:grpSp>
        <p:grpSp>
          <p:nvGrpSpPr>
            <p:cNvPr id="12" name="Group 87"/>
            <p:cNvGrpSpPr>
              <a:grpSpLocks/>
            </p:cNvGrpSpPr>
            <p:nvPr/>
          </p:nvGrpSpPr>
          <p:grpSpPr bwMode="auto">
            <a:xfrm>
              <a:off x="3294" y="3149"/>
              <a:ext cx="1748" cy="759"/>
              <a:chOff x="5156208" y="3976695"/>
              <a:chExt cx="2774988" cy="1204928"/>
            </a:xfrm>
          </p:grpSpPr>
          <p:grpSp>
            <p:nvGrpSpPr>
              <p:cNvPr id="13" name="Group 62"/>
              <p:cNvGrpSpPr>
                <a:grpSpLocks/>
              </p:cNvGrpSpPr>
              <p:nvPr/>
            </p:nvGrpSpPr>
            <p:grpSpPr bwMode="auto">
              <a:xfrm>
                <a:off x="5156208" y="3976695"/>
                <a:ext cx="2774988" cy="519585"/>
                <a:chOff x="1468395" y="3789928"/>
                <a:chExt cx="2774988" cy="519585"/>
              </a:xfrm>
            </p:grpSpPr>
            <p:grpSp>
              <p:nvGrpSpPr>
                <p:cNvPr id="14" name="Group 39"/>
                <p:cNvGrpSpPr>
                  <a:grpSpLocks/>
                </p:cNvGrpSpPr>
                <p:nvPr/>
              </p:nvGrpSpPr>
              <p:grpSpPr bwMode="auto">
                <a:xfrm>
                  <a:off x="1468395" y="3794130"/>
                  <a:ext cx="1679598" cy="515383"/>
                  <a:chOff x="2490759" y="2219869"/>
                  <a:chExt cx="1679598" cy="515383"/>
                </a:xfrm>
              </p:grpSpPr>
              <p:sp>
                <p:nvSpPr>
                  <p:cNvPr id="68" name="Oval 67"/>
                  <p:cNvSpPr/>
                  <p:nvPr/>
                </p:nvSpPr>
                <p:spPr>
                  <a:xfrm>
                    <a:off x="2490758" y="2298218"/>
                    <a:ext cx="584208" cy="436567"/>
                  </a:xfrm>
                  <a:prstGeom prst="ellipse">
                    <a:avLst/>
                  </a:prstGeom>
                  <a:noFill/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>
                      <a:lnSpc>
                        <a:spcPct val="100000"/>
                      </a:lnSpc>
                      <a:buClrTx/>
                      <a:buSzTx/>
                      <a:buFontTx/>
                      <a:buNone/>
                      <a:defRPr/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rPr>
                      <a:t>A</a:t>
                    </a:r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3586148" y="2298218"/>
                    <a:ext cx="584208" cy="436567"/>
                  </a:xfrm>
                  <a:prstGeom prst="ellipse">
                    <a:avLst/>
                  </a:prstGeom>
                  <a:noFill/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>
                      <a:lnSpc>
                        <a:spcPct val="100000"/>
                      </a:lnSpc>
                      <a:buClrTx/>
                      <a:buSzTx/>
                      <a:buFontTx/>
                      <a:buNone/>
                      <a:defRPr/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rPr>
                      <a:t>B</a:t>
                    </a:r>
                  </a:p>
                </p:txBody>
              </p:sp>
              <p:cxnSp>
                <p:nvCxnSpPr>
                  <p:cNvPr id="70" name="Straight Arrow Connector 69"/>
                  <p:cNvCxnSpPr>
                    <a:stCxn id="68" idx="6"/>
                    <a:endCxn id="69" idx="2"/>
                  </p:cNvCxnSpPr>
                  <p:nvPr/>
                </p:nvCxnSpPr>
                <p:spPr>
                  <a:xfrm>
                    <a:off x="3074966" y="2515707"/>
                    <a:ext cx="511182" cy="1588"/>
                  </a:xfrm>
                  <a:prstGeom prst="straightConnector1">
                    <a:avLst/>
                  </a:prstGeom>
                  <a:ln>
                    <a:solidFill>
                      <a:schemeClr val="tx1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160" name="Text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84506" y="2219869"/>
                    <a:ext cx="338554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r>
                      <a:rPr lang="en-US" sz="1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rPr>
                      <a:t>P</a:t>
                    </a:r>
                  </a:p>
                </p:txBody>
              </p:sp>
            </p:grpSp>
            <p:sp>
              <p:nvSpPr>
                <p:cNvPr id="65" name="Oval 64"/>
                <p:cNvSpPr/>
                <p:nvPr/>
              </p:nvSpPr>
              <p:spPr>
                <a:xfrm>
                  <a:off x="3659174" y="3867716"/>
                  <a:ext cx="584208" cy="436568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lnSpc>
                      <a:spcPct val="100000"/>
                    </a:lnSpc>
                    <a:buClrTx/>
                    <a:buSzTx/>
                    <a:buFontTx/>
                    <a:buNone/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Arial" charset="0"/>
                      <a:cs typeface="Arial" charset="0"/>
                    </a:rPr>
                    <a:t>C</a:t>
                  </a:r>
                </a:p>
              </p:txBody>
            </p:sp>
            <p:cxnSp>
              <p:nvCxnSpPr>
                <p:cNvPr id="66" name="Straight Arrow Connector 65"/>
                <p:cNvCxnSpPr>
                  <a:stCxn id="69" idx="6"/>
                  <a:endCxn id="65" idx="2"/>
                </p:cNvCxnSpPr>
                <p:nvPr/>
              </p:nvCxnSpPr>
              <p:spPr>
                <a:xfrm flipV="1">
                  <a:off x="3147992" y="4085206"/>
                  <a:ext cx="511182" cy="476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156" name="TextBox 66"/>
                <p:cNvSpPr txBox="1">
                  <a:spLocks noChangeArrowheads="1"/>
                </p:cNvSpPr>
                <p:nvPr/>
              </p:nvSpPr>
              <p:spPr bwMode="auto">
                <a:xfrm>
                  <a:off x="3221019" y="3789928"/>
                  <a:ext cx="36420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r>
                    <a:rPr lang="en-US" sz="1800">
                      <a:solidFill>
                        <a:schemeClr val="tx1"/>
                      </a:solidFill>
                      <a:latin typeface="Arial" charset="0"/>
                      <a:cs typeface="Arial" charset="0"/>
                    </a:rPr>
                    <a:t>Q</a:t>
                  </a:r>
                </a:p>
              </p:txBody>
            </p:sp>
          </p:grpSp>
          <p:sp>
            <p:nvSpPr>
              <p:cNvPr id="72" name="Oval 71"/>
              <p:cNvSpPr/>
              <p:nvPr/>
            </p:nvSpPr>
            <p:spPr>
              <a:xfrm>
                <a:off x="6069032" y="4743467"/>
                <a:ext cx="584208" cy="438155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D</a:t>
                </a:r>
              </a:p>
            </p:txBody>
          </p:sp>
          <p:cxnSp>
            <p:nvCxnSpPr>
              <p:cNvPr id="74" name="Straight Arrow Connector 73"/>
              <p:cNvCxnSpPr>
                <a:stCxn id="68" idx="5"/>
                <a:endCxn id="72" idx="1"/>
              </p:cNvCxnSpPr>
              <p:nvPr/>
            </p:nvCxnSpPr>
            <p:spPr>
              <a:xfrm rot="16200000" flipH="1">
                <a:off x="5717397" y="4369605"/>
                <a:ext cx="374655" cy="500070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152" name="TextBox 74"/>
              <p:cNvSpPr txBox="1">
                <a:spLocks noChangeArrowheads="1"/>
              </p:cNvSpPr>
              <p:nvPr/>
            </p:nvSpPr>
            <p:spPr bwMode="auto">
              <a:xfrm>
                <a:off x="5667390" y="4560903"/>
                <a:ext cx="349255" cy="366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R</a:t>
                </a:r>
              </a:p>
            </p:txBody>
          </p:sp>
        </p:grpSp>
        <p:grpSp>
          <p:nvGrpSpPr>
            <p:cNvPr id="15" name="Group 88"/>
            <p:cNvGrpSpPr>
              <a:grpSpLocks/>
            </p:cNvGrpSpPr>
            <p:nvPr/>
          </p:nvGrpSpPr>
          <p:grpSpPr bwMode="auto">
            <a:xfrm>
              <a:off x="718" y="3126"/>
              <a:ext cx="1748" cy="759"/>
              <a:chOff x="1431882" y="5108598"/>
              <a:chExt cx="2774988" cy="1204928"/>
            </a:xfrm>
          </p:grpSpPr>
          <p:grpSp>
            <p:nvGrpSpPr>
              <p:cNvPr id="16" name="Group 75"/>
              <p:cNvGrpSpPr>
                <a:grpSpLocks/>
              </p:cNvGrpSpPr>
              <p:nvPr/>
            </p:nvGrpSpPr>
            <p:grpSpPr bwMode="auto">
              <a:xfrm>
                <a:off x="1431882" y="5108598"/>
                <a:ext cx="2774988" cy="519585"/>
                <a:chOff x="1468395" y="3789928"/>
                <a:chExt cx="2774988" cy="519585"/>
              </a:xfrm>
            </p:grpSpPr>
            <p:grpSp>
              <p:nvGrpSpPr>
                <p:cNvPr id="17" name="Group 39"/>
                <p:cNvGrpSpPr>
                  <a:grpSpLocks/>
                </p:cNvGrpSpPr>
                <p:nvPr/>
              </p:nvGrpSpPr>
              <p:grpSpPr bwMode="auto">
                <a:xfrm>
                  <a:off x="1468395" y="3794130"/>
                  <a:ext cx="1679598" cy="515383"/>
                  <a:chOff x="2490759" y="2219869"/>
                  <a:chExt cx="1679598" cy="515383"/>
                </a:xfrm>
              </p:grpSpPr>
              <p:sp>
                <p:nvSpPr>
                  <p:cNvPr id="81" name="Oval 80"/>
                  <p:cNvSpPr/>
                  <p:nvPr/>
                </p:nvSpPr>
                <p:spPr>
                  <a:xfrm>
                    <a:off x="2490758" y="2298217"/>
                    <a:ext cx="584208" cy="436568"/>
                  </a:xfrm>
                  <a:prstGeom prst="ellipse">
                    <a:avLst/>
                  </a:prstGeom>
                  <a:noFill/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>
                      <a:lnSpc>
                        <a:spcPct val="100000"/>
                      </a:lnSpc>
                      <a:buClrTx/>
                      <a:buSzTx/>
                      <a:buFontTx/>
                      <a:buNone/>
                      <a:defRPr/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rPr>
                      <a:t>A</a:t>
                    </a:r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3586148" y="2298217"/>
                    <a:ext cx="584208" cy="436568"/>
                  </a:xfrm>
                  <a:prstGeom prst="ellipse">
                    <a:avLst/>
                  </a:prstGeom>
                  <a:noFill/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>
                      <a:lnSpc>
                        <a:spcPct val="100000"/>
                      </a:lnSpc>
                      <a:buClrTx/>
                      <a:buSzTx/>
                      <a:buFontTx/>
                      <a:buNone/>
                      <a:defRPr/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rPr>
                      <a:t>B</a:t>
                    </a:r>
                  </a:p>
                </p:txBody>
              </p:sp>
              <p:cxnSp>
                <p:nvCxnSpPr>
                  <p:cNvPr id="83" name="Straight Arrow Connector 82"/>
                  <p:cNvCxnSpPr>
                    <a:stCxn id="81" idx="6"/>
                    <a:endCxn id="82" idx="2"/>
                  </p:cNvCxnSpPr>
                  <p:nvPr/>
                </p:nvCxnSpPr>
                <p:spPr>
                  <a:xfrm>
                    <a:off x="3074966" y="2515707"/>
                    <a:ext cx="511182" cy="1587"/>
                  </a:xfrm>
                  <a:prstGeom prst="straightConnector1">
                    <a:avLst/>
                  </a:prstGeom>
                  <a:ln>
                    <a:solidFill>
                      <a:schemeClr val="tx1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148" name="Text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84506" y="2219869"/>
                    <a:ext cx="338554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r>
                      <a:rPr lang="en-US" sz="1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rPr>
                      <a:t>P</a:t>
                    </a:r>
                  </a:p>
                </p:txBody>
              </p:sp>
            </p:grpSp>
            <p:sp>
              <p:nvSpPr>
                <p:cNvPr id="78" name="Oval 77"/>
                <p:cNvSpPr/>
                <p:nvPr/>
              </p:nvSpPr>
              <p:spPr>
                <a:xfrm>
                  <a:off x="3659174" y="3867716"/>
                  <a:ext cx="584208" cy="436567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lnSpc>
                      <a:spcPct val="100000"/>
                    </a:lnSpc>
                    <a:buClrTx/>
                    <a:buSzTx/>
                    <a:buFontTx/>
                    <a:buNone/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Arial" charset="0"/>
                      <a:cs typeface="Arial" charset="0"/>
                    </a:rPr>
                    <a:t>C</a:t>
                  </a:r>
                </a:p>
              </p:txBody>
            </p:sp>
            <p:cxnSp>
              <p:nvCxnSpPr>
                <p:cNvPr id="79" name="Straight Arrow Connector 78"/>
                <p:cNvCxnSpPr>
                  <a:stCxn id="82" idx="6"/>
                  <a:endCxn id="78" idx="2"/>
                </p:cNvCxnSpPr>
                <p:nvPr/>
              </p:nvCxnSpPr>
              <p:spPr>
                <a:xfrm flipV="1">
                  <a:off x="3147992" y="4085205"/>
                  <a:ext cx="511182" cy="4763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144" name="TextBox 79"/>
                <p:cNvSpPr txBox="1">
                  <a:spLocks noChangeArrowheads="1"/>
                </p:cNvSpPr>
                <p:nvPr/>
              </p:nvSpPr>
              <p:spPr bwMode="auto">
                <a:xfrm>
                  <a:off x="3221019" y="3789928"/>
                  <a:ext cx="36420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r>
                    <a:rPr lang="en-US" sz="1800">
                      <a:solidFill>
                        <a:schemeClr val="tx1"/>
                      </a:solidFill>
                      <a:latin typeface="Arial" charset="0"/>
                      <a:cs typeface="Arial" charset="0"/>
                    </a:rPr>
                    <a:t>Q</a:t>
                  </a:r>
                </a:p>
              </p:txBody>
            </p:sp>
          </p:grpSp>
          <p:sp>
            <p:nvSpPr>
              <p:cNvPr id="85" name="Oval 84"/>
              <p:cNvSpPr/>
              <p:nvPr/>
            </p:nvSpPr>
            <p:spPr>
              <a:xfrm>
                <a:off x="3440096" y="5875370"/>
                <a:ext cx="584208" cy="438155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D</a:t>
                </a:r>
              </a:p>
            </p:txBody>
          </p:sp>
          <p:cxnSp>
            <p:nvCxnSpPr>
              <p:cNvPr id="86" name="Straight Arrow Connector 85"/>
              <p:cNvCxnSpPr>
                <a:endCxn id="85" idx="1"/>
              </p:cNvCxnSpPr>
              <p:nvPr/>
            </p:nvCxnSpPr>
            <p:spPr>
              <a:xfrm rot="16200000" flipH="1">
                <a:off x="3088461" y="5501508"/>
                <a:ext cx="374655" cy="500070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140" name="TextBox 86"/>
              <p:cNvSpPr txBox="1">
                <a:spLocks noChangeArrowheads="1"/>
              </p:cNvSpPr>
              <p:nvPr/>
            </p:nvSpPr>
            <p:spPr bwMode="auto">
              <a:xfrm>
                <a:off x="3038454" y="5692806"/>
                <a:ext cx="349255" cy="366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R</a:t>
                </a:r>
              </a:p>
            </p:txBody>
          </p:sp>
        </p:grpSp>
        <p:grpSp>
          <p:nvGrpSpPr>
            <p:cNvPr id="18" name="Group 100"/>
            <p:cNvGrpSpPr>
              <a:grpSpLocks/>
            </p:cNvGrpSpPr>
            <p:nvPr/>
          </p:nvGrpSpPr>
          <p:grpSpPr bwMode="auto">
            <a:xfrm>
              <a:off x="3571" y="2456"/>
              <a:ext cx="1378" cy="325"/>
              <a:chOff x="5192721" y="5546754"/>
              <a:chExt cx="2188264" cy="515383"/>
            </a:xfrm>
          </p:grpSpPr>
          <p:grpSp>
            <p:nvGrpSpPr>
              <p:cNvPr id="19" name="Group 89"/>
              <p:cNvGrpSpPr>
                <a:grpSpLocks/>
              </p:cNvGrpSpPr>
              <p:nvPr/>
            </p:nvGrpSpPr>
            <p:grpSpPr bwMode="auto">
              <a:xfrm>
                <a:off x="5192721" y="5546754"/>
                <a:ext cx="1680104" cy="515383"/>
                <a:chOff x="2490759" y="2219869"/>
                <a:chExt cx="1680104" cy="515383"/>
              </a:xfrm>
            </p:grpSpPr>
            <p:sp>
              <p:nvSpPr>
                <p:cNvPr id="91" name="Oval 90"/>
                <p:cNvSpPr/>
                <p:nvPr/>
              </p:nvSpPr>
              <p:spPr>
                <a:xfrm>
                  <a:off x="2490759" y="2297572"/>
                  <a:ext cx="584384" cy="437679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lnSpc>
                      <a:spcPct val="100000"/>
                    </a:lnSpc>
                    <a:buClrTx/>
                    <a:buSzTx/>
                    <a:buFontTx/>
                    <a:buNone/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Arial" charset="0"/>
                      <a:cs typeface="Arial" charset="0"/>
                    </a:rPr>
                    <a:t>A</a:t>
                  </a: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3586479" y="2297572"/>
                  <a:ext cx="584384" cy="437679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lnSpc>
                      <a:spcPct val="100000"/>
                    </a:lnSpc>
                    <a:buClrTx/>
                    <a:buSzTx/>
                    <a:buFontTx/>
                    <a:buNone/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  <p:cxnSp>
              <p:nvCxnSpPr>
                <p:cNvPr id="93" name="Straight Arrow Connector 92"/>
                <p:cNvCxnSpPr>
                  <a:stCxn id="91" idx="6"/>
                  <a:endCxn id="92" idx="2"/>
                </p:cNvCxnSpPr>
                <p:nvPr/>
              </p:nvCxnSpPr>
              <p:spPr>
                <a:xfrm>
                  <a:off x="3075143" y="2516412"/>
                  <a:ext cx="511336" cy="1585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136" name="TextBox 93"/>
                <p:cNvSpPr txBox="1">
                  <a:spLocks noChangeArrowheads="1"/>
                </p:cNvSpPr>
                <p:nvPr/>
              </p:nvSpPr>
              <p:spPr bwMode="auto">
                <a:xfrm>
                  <a:off x="3184506" y="2219869"/>
                  <a:ext cx="336555" cy="366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r>
                    <a:rPr lang="en-US" sz="1800">
                      <a:solidFill>
                        <a:schemeClr val="tx1"/>
                      </a:solidFill>
                      <a:latin typeface="Arial" charset="0"/>
                      <a:cs typeface="Arial" charset="0"/>
                    </a:rPr>
                    <a:t>P</a:t>
                  </a:r>
                </a:p>
              </p:txBody>
            </p:sp>
          </p:grpSp>
          <p:cxnSp>
            <p:nvCxnSpPr>
              <p:cNvPr id="96" name="Shape 95"/>
              <p:cNvCxnSpPr>
                <a:stCxn id="92" idx="7"/>
                <a:endCxn id="92" idx="5"/>
              </p:cNvCxnSpPr>
              <p:nvPr/>
            </p:nvCxnSpPr>
            <p:spPr>
              <a:xfrm rot="16200000" flipH="1">
                <a:off x="6631663" y="5843296"/>
                <a:ext cx="309230" cy="1589"/>
              </a:xfrm>
              <a:prstGeom prst="curvedConnector5">
                <a:avLst>
                  <a:gd name="adj1" fmla="val -23902"/>
                  <a:gd name="adj2" fmla="val 19033381"/>
                  <a:gd name="adj3" fmla="val 111431"/>
                </a:avLst>
              </a:prstGeom>
              <a:ln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132" name="TextBox 99"/>
              <p:cNvSpPr txBox="1">
                <a:spLocks noChangeArrowheads="1"/>
              </p:cNvSpPr>
              <p:nvPr/>
            </p:nvSpPr>
            <p:spPr bwMode="auto">
              <a:xfrm>
                <a:off x="7018921" y="5656174"/>
                <a:ext cx="362064" cy="366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Q</a:t>
                </a:r>
              </a:p>
            </p:txBody>
          </p:sp>
        </p:grpSp>
        <p:cxnSp>
          <p:nvCxnSpPr>
            <p:cNvPr id="103" name="Straight Connector 102"/>
            <p:cNvCxnSpPr/>
            <p:nvPr/>
          </p:nvCxnSpPr>
          <p:spPr>
            <a:xfrm>
              <a:off x="396" y="2321"/>
              <a:ext cx="5014" cy="1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73" y="2965"/>
              <a:ext cx="5037" cy="1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>
              <a:off x="994" y="1791"/>
              <a:ext cx="736" cy="1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>
              <a:off x="1508" y="2632"/>
              <a:ext cx="2646" cy="1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3870" y="1791"/>
              <a:ext cx="736" cy="1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Slide Number Placeholder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A7E79-440E-42E4-8438-9A5E68BA0DF9}" type="slidenum">
              <a:rPr lang="en-US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0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91264" cy="490066"/>
          </a:xfrm>
        </p:spPr>
        <p:txBody>
          <a:bodyPr lIns="91440" tIns="45720" rIns="91440" bIns="45720">
            <a:normAutofit fontScale="90000"/>
          </a:bodyPr>
          <a:lstStyle/>
          <a:p>
            <a:pPr algn="l" eaLnBrk="1" hangingPunct="1"/>
            <a:r>
              <a:rPr lang="en-US" sz="2800" dirty="0" smtClean="0">
                <a:solidFill>
                  <a:srgbClr val="0070C0"/>
                </a:solidFill>
              </a:rPr>
              <a:t>Query pattern: an example</a:t>
            </a:r>
          </a:p>
        </p:txBody>
      </p:sp>
      <p:sp>
        <p:nvSpPr>
          <p:cNvPr id="91139" name="Content Placeholder 7"/>
          <p:cNvSpPr>
            <a:spLocks noGrp="1"/>
          </p:cNvSpPr>
          <p:nvPr>
            <p:ph idx="4294967295"/>
          </p:nvPr>
        </p:nvSpPr>
        <p:spPr>
          <a:xfrm>
            <a:off x="1358900" y="1895475"/>
            <a:ext cx="7415213" cy="4381500"/>
          </a:xfrm>
        </p:spPr>
        <p:txBody>
          <a:bodyPr lIns="91440" tIns="45720" rIns="91440" bIns="45720"/>
          <a:lstStyle/>
          <a:p>
            <a:pPr marL="0" indent="0" eaLnBrk="1" hangingPunct="1"/>
            <a:r>
              <a:rPr lang="en-US" sz="1900" smtClean="0"/>
              <a:t>Query: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z="1800" smtClean="0"/>
              <a:t>Find all objects that depict the same figure as the current object, but which have been found at different places</a:t>
            </a:r>
          </a:p>
          <a:p>
            <a:pPr marL="0" indent="0" eaLnBrk="1" hangingPunct="1"/>
            <a:r>
              <a:rPr lang="en-US" sz="1900" smtClean="0"/>
              <a:t>Reformulate the previous query:</a:t>
            </a:r>
          </a:p>
          <a:p>
            <a:pPr lvl="1" eaLnBrk="1" hangingPunct="1"/>
            <a:r>
              <a:rPr lang="en-US" sz="1800" smtClean="0"/>
              <a:t>Find all objects a' that carry a depiction b' which depicts the same figure c as the depiction b carried by the current object a, but which have been found at place d' different than place d where a was found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6F831-2715-49A2-A8E9-C872028F3F59}" type="slidenum">
              <a:rPr lang="en-US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Content Placeholder 21"/>
          <p:cNvSpPr>
            <a:spLocks noGrp="1"/>
          </p:cNvSpPr>
          <p:nvPr>
            <p:ph idx="4294967295"/>
          </p:nvPr>
        </p:nvSpPr>
        <p:spPr>
          <a:xfrm>
            <a:off x="1331913" y="1773238"/>
            <a:ext cx="7339012" cy="4068762"/>
          </a:xfrm>
        </p:spPr>
        <p:txBody>
          <a:bodyPr lIns="91440" tIns="45720" rIns="91440" bIns="45720"/>
          <a:lstStyle/>
          <a:p>
            <a:pPr marL="0" indent="0" eaLnBrk="1" hangingPunct="1"/>
            <a:r>
              <a:rPr lang="en-US" sz="1900" smtClean="0"/>
              <a:t>Find all objects a' that carry a depiction b' which depicts the same figure  c as the depiction b carried by  the current object a, but which have been found at place d' different than place d where a was found</a:t>
            </a:r>
          </a:p>
          <a:p>
            <a:pPr marL="0" indent="0" eaLnBrk="1" hangingPunct="1"/>
            <a:endParaRPr lang="en-US" smtClean="0"/>
          </a:p>
        </p:txBody>
      </p:sp>
      <p:sp>
        <p:nvSpPr>
          <p:cNvPr id="9" name="Oval 8"/>
          <p:cNvSpPr/>
          <p:nvPr/>
        </p:nvSpPr>
        <p:spPr>
          <a:xfrm>
            <a:off x="1908175" y="1628775"/>
            <a:ext cx="1368425" cy="58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6227763" y="1989138"/>
            <a:ext cx="1008062" cy="401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1176338" y="3716338"/>
            <a:ext cx="876300" cy="584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rgbClr val="083E7A"/>
                </a:solidFill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2746375" y="3716338"/>
            <a:ext cx="1022350" cy="584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rgbClr val="083E7A"/>
                </a:solidFill>
              </a:rPr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4535488" y="3716338"/>
            <a:ext cx="693737" cy="584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rgbClr val="083E7A"/>
                </a:solidFill>
              </a:rPr>
              <a:t>c</a:t>
            </a:r>
          </a:p>
        </p:txBody>
      </p:sp>
      <p:sp>
        <p:nvSpPr>
          <p:cNvPr id="14" name="Oval 13"/>
          <p:cNvSpPr/>
          <p:nvPr/>
        </p:nvSpPr>
        <p:spPr>
          <a:xfrm>
            <a:off x="2271713" y="4410075"/>
            <a:ext cx="876300" cy="584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rgbClr val="083E7A"/>
                </a:solidFill>
              </a:rPr>
              <a:t>d</a:t>
            </a:r>
          </a:p>
        </p:txBody>
      </p:sp>
      <p:cxnSp>
        <p:nvCxnSpPr>
          <p:cNvPr id="15" name="Straight Arrow Connector 14"/>
          <p:cNvCxnSpPr>
            <a:stCxn id="11" idx="6"/>
            <a:endCxn id="12" idx="2"/>
          </p:cNvCxnSpPr>
          <p:nvPr/>
        </p:nvCxnSpPr>
        <p:spPr>
          <a:xfrm>
            <a:off x="2052638" y="4008438"/>
            <a:ext cx="693737" cy="1587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60538" y="3752850"/>
            <a:ext cx="10223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p</a:t>
            </a:r>
          </a:p>
        </p:txBody>
      </p:sp>
      <p:cxnSp>
        <p:nvCxnSpPr>
          <p:cNvPr id="17" name="Straight Arrow Connector 16"/>
          <p:cNvCxnSpPr>
            <a:stCxn id="12" idx="6"/>
            <a:endCxn id="13" idx="2"/>
          </p:cNvCxnSpPr>
          <p:nvPr/>
        </p:nvCxnSpPr>
        <p:spPr>
          <a:xfrm>
            <a:off x="3768725" y="4008438"/>
            <a:ext cx="766763" cy="1587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59188" y="3716338"/>
            <a:ext cx="10223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q</a:t>
            </a:r>
          </a:p>
        </p:txBody>
      </p:sp>
      <p:cxnSp>
        <p:nvCxnSpPr>
          <p:cNvPr id="19" name="Straight Arrow Connector 18"/>
          <p:cNvCxnSpPr>
            <a:stCxn id="11" idx="4"/>
            <a:endCxn id="14" idx="2"/>
          </p:cNvCxnSpPr>
          <p:nvPr/>
        </p:nvCxnSpPr>
        <p:spPr>
          <a:xfrm rot="16200000" flipH="1">
            <a:off x="1742282" y="4172744"/>
            <a:ext cx="401637" cy="657225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66800" y="4446588"/>
            <a:ext cx="13874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r</a:t>
            </a:r>
          </a:p>
        </p:txBody>
      </p:sp>
      <p:sp>
        <p:nvSpPr>
          <p:cNvPr id="24" name="Oval 23"/>
          <p:cNvSpPr/>
          <p:nvPr/>
        </p:nvSpPr>
        <p:spPr>
          <a:xfrm>
            <a:off x="7712075" y="3716338"/>
            <a:ext cx="876300" cy="584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rgbClr val="083E7A"/>
                </a:solidFill>
              </a:rPr>
              <a:t>a'</a:t>
            </a:r>
          </a:p>
        </p:txBody>
      </p:sp>
      <p:sp>
        <p:nvSpPr>
          <p:cNvPr id="25" name="Oval 24"/>
          <p:cNvSpPr/>
          <p:nvPr/>
        </p:nvSpPr>
        <p:spPr>
          <a:xfrm>
            <a:off x="6069013" y="3716338"/>
            <a:ext cx="1022350" cy="584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rgbClr val="083E7A"/>
                </a:solidFill>
              </a:rPr>
              <a:t>b'</a:t>
            </a:r>
          </a:p>
        </p:txBody>
      </p:sp>
      <p:sp>
        <p:nvSpPr>
          <p:cNvPr id="26" name="Oval 25"/>
          <p:cNvSpPr/>
          <p:nvPr/>
        </p:nvSpPr>
        <p:spPr>
          <a:xfrm>
            <a:off x="6434138" y="4410075"/>
            <a:ext cx="876300" cy="584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rgbClr val="083E7A"/>
                </a:solidFill>
              </a:rPr>
              <a:t>d'</a:t>
            </a:r>
          </a:p>
        </p:txBody>
      </p:sp>
      <p:cxnSp>
        <p:nvCxnSpPr>
          <p:cNvPr id="27" name="Straight Arrow Connector 26"/>
          <p:cNvCxnSpPr>
            <a:stCxn id="24" idx="2"/>
            <a:endCxn id="25" idx="6"/>
          </p:cNvCxnSpPr>
          <p:nvPr/>
        </p:nvCxnSpPr>
        <p:spPr>
          <a:xfrm rot="10800000">
            <a:off x="7091363" y="4008438"/>
            <a:ext cx="620712" cy="1587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77050" y="3736975"/>
            <a:ext cx="10223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p</a:t>
            </a:r>
            <a:r>
              <a:rPr lang="pt-BR" sz="1600" dirty="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endParaRPr lang="en-US" sz="16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29" name="Straight Arrow Connector 28"/>
          <p:cNvCxnSpPr>
            <a:stCxn id="25" idx="2"/>
            <a:endCxn id="13" idx="6"/>
          </p:cNvCxnSpPr>
          <p:nvPr/>
        </p:nvCxnSpPr>
        <p:spPr>
          <a:xfrm rot="10800000">
            <a:off x="5229225" y="4008438"/>
            <a:ext cx="839788" cy="1587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38763" y="3716338"/>
            <a:ext cx="10223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q</a:t>
            </a:r>
            <a:r>
              <a:rPr lang="pt-BR" sz="1600" dirty="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endParaRPr lang="en-US" sz="16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31" name="Straight Arrow Connector 30"/>
          <p:cNvCxnSpPr>
            <a:stCxn id="24" idx="4"/>
            <a:endCxn id="26" idx="6"/>
          </p:cNvCxnSpPr>
          <p:nvPr/>
        </p:nvCxnSpPr>
        <p:spPr>
          <a:xfrm rot="5400000">
            <a:off x="7529513" y="4081463"/>
            <a:ext cx="401637" cy="839787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200900" y="4400550"/>
            <a:ext cx="13874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r'</a:t>
            </a:r>
          </a:p>
        </p:txBody>
      </p:sp>
      <p:sp>
        <p:nvSpPr>
          <p:cNvPr id="34" name="Oval 33"/>
          <p:cNvSpPr/>
          <p:nvPr/>
        </p:nvSpPr>
        <p:spPr>
          <a:xfrm>
            <a:off x="4284663" y="1628775"/>
            <a:ext cx="1366837" cy="511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36" name="Oval 35"/>
          <p:cNvSpPr/>
          <p:nvPr/>
        </p:nvSpPr>
        <p:spPr>
          <a:xfrm>
            <a:off x="1258888" y="1916113"/>
            <a:ext cx="1081087" cy="511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40" name="Oval 39"/>
          <p:cNvSpPr/>
          <p:nvPr/>
        </p:nvSpPr>
        <p:spPr>
          <a:xfrm>
            <a:off x="2843213" y="1989138"/>
            <a:ext cx="1368425" cy="4746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41" name="Oval 40"/>
          <p:cNvSpPr/>
          <p:nvPr/>
        </p:nvSpPr>
        <p:spPr>
          <a:xfrm>
            <a:off x="3348038" y="2205038"/>
            <a:ext cx="936625" cy="511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42" name="Oval 41"/>
          <p:cNvSpPr/>
          <p:nvPr/>
        </p:nvSpPr>
        <p:spPr>
          <a:xfrm>
            <a:off x="5508625" y="2233613"/>
            <a:ext cx="935038" cy="4746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9860E-0357-452C-B01C-36116230D503}" type="slidenum">
              <a:rPr lang="en-US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Content Placeholder 7"/>
          <p:cNvSpPr>
            <a:spLocks noGrp="1"/>
          </p:cNvSpPr>
          <p:nvPr>
            <p:ph idx="4294967295"/>
          </p:nvPr>
        </p:nvSpPr>
        <p:spPr>
          <a:xfrm>
            <a:off x="899592" y="836712"/>
            <a:ext cx="7811021" cy="5251351"/>
          </a:xfrm>
        </p:spPr>
        <p:txBody>
          <a:bodyPr lIns="91440" tIns="45720" rIns="91440" bIns="45720"/>
          <a:lstStyle/>
          <a:p>
            <a:pPr marL="0" indent="0" eaLnBrk="1" hangingPunct="1">
              <a:buNone/>
            </a:pPr>
            <a:r>
              <a:rPr lang="en-US" sz="1900" dirty="0" smtClean="0"/>
              <a:t>Graph pattern:</a:t>
            </a:r>
          </a:p>
          <a:p>
            <a:pPr lvl="1" eaLnBrk="1" hangingPunct="1"/>
            <a:r>
              <a:rPr lang="en-US" sz="1800" dirty="0" smtClean="0"/>
              <a:t>A: Object, B: Depiction, C: Figure, D: Place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884238" y="2636838"/>
            <a:ext cx="7521575" cy="2811462"/>
            <a:chOff x="957215" y="3538539"/>
            <a:chExt cx="7521676" cy="2811501"/>
          </a:xfrm>
        </p:grpSpPr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3074969" y="3538539"/>
              <a:ext cx="4162480" cy="1277955"/>
              <a:chOff x="3074969" y="3830643"/>
              <a:chExt cx="4162480" cy="1277955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184506" y="3830643"/>
                <a:ext cx="876312" cy="58420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en-US" sz="1600" dirty="0">
                    <a:solidFill>
                      <a:srgbClr val="083E7A"/>
                    </a:solidFill>
                  </a:rPr>
                  <a:t>A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754566" y="3830643"/>
                <a:ext cx="1022364" cy="58420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en-US" sz="1600" dirty="0">
                    <a:solidFill>
                      <a:srgbClr val="083E7A"/>
                    </a:solidFill>
                  </a:rPr>
                  <a:t>B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543702" y="3830643"/>
                <a:ext cx="693747" cy="58420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en-US" sz="1600" dirty="0">
                    <a:solidFill>
                      <a:srgbClr val="083E7A"/>
                    </a:solidFill>
                  </a:rPr>
                  <a:t>C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279896" y="4524390"/>
                <a:ext cx="985851" cy="58420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en-US" sz="1600" dirty="0">
                    <a:solidFill>
                      <a:srgbClr val="083E7A"/>
                    </a:solidFill>
                  </a:rPr>
                  <a:t>D</a:t>
                </a:r>
              </a:p>
            </p:txBody>
          </p:sp>
          <p:cxnSp>
            <p:nvCxnSpPr>
              <p:cNvPr id="16" name="Straight Arrow Connector 15"/>
              <p:cNvCxnSpPr>
                <a:stCxn id="12" idx="6"/>
                <a:endCxn id="13" idx="2"/>
              </p:cNvCxnSpPr>
              <p:nvPr/>
            </p:nvCxnSpPr>
            <p:spPr>
              <a:xfrm>
                <a:off x="4060818" y="4122747"/>
                <a:ext cx="693747" cy="1587"/>
              </a:xfrm>
              <a:prstGeom prst="straightConnector1">
                <a:avLst/>
              </a:prstGeom>
              <a:ln>
                <a:solidFill>
                  <a:srgbClr val="33CC3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3768714" y="3867156"/>
                <a:ext cx="1022364" cy="33814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91440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  <a:cs typeface="Arial" charset="0"/>
                  </a:rPr>
                  <a:t>P</a:t>
                </a:r>
              </a:p>
            </p:txBody>
          </p:sp>
          <p:cxnSp>
            <p:nvCxnSpPr>
              <p:cNvPr id="18" name="Straight Arrow Connector 17"/>
              <p:cNvCxnSpPr>
                <a:stCxn id="13" idx="6"/>
                <a:endCxn id="14" idx="2"/>
              </p:cNvCxnSpPr>
              <p:nvPr/>
            </p:nvCxnSpPr>
            <p:spPr>
              <a:xfrm>
                <a:off x="5776929" y="4122747"/>
                <a:ext cx="766772" cy="1587"/>
              </a:xfrm>
              <a:prstGeom prst="straightConnector1">
                <a:avLst/>
              </a:prstGeom>
              <a:ln>
                <a:solidFill>
                  <a:srgbClr val="33CC3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5667390" y="3830643"/>
                <a:ext cx="1022364" cy="33814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91440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  <a:cs typeface="Arial" charset="0"/>
                  </a:rPr>
                  <a:t>Q</a:t>
                </a:r>
              </a:p>
            </p:txBody>
          </p:sp>
          <p:cxnSp>
            <p:nvCxnSpPr>
              <p:cNvPr id="20" name="Straight Arrow Connector 19"/>
              <p:cNvCxnSpPr>
                <a:stCxn id="12" idx="4"/>
                <a:endCxn id="15" idx="2"/>
              </p:cNvCxnSpPr>
              <p:nvPr/>
            </p:nvCxnSpPr>
            <p:spPr>
              <a:xfrm rot="16200000" flipH="1">
                <a:off x="3750458" y="4287056"/>
                <a:ext cx="401643" cy="657234"/>
              </a:xfrm>
              <a:prstGeom prst="straightConnector1">
                <a:avLst/>
              </a:prstGeom>
              <a:ln>
                <a:solidFill>
                  <a:srgbClr val="33CC3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3074968" y="4451364"/>
                <a:ext cx="1387494" cy="33814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91440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  <a:cs typeface="Arial" charset="0"/>
                  </a:rPr>
                  <a:t>R</a:t>
                </a:r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1066753" y="5072085"/>
              <a:ext cx="876312" cy="5842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rgbClr val="083E7A"/>
                  </a:solidFill>
                </a:rPr>
                <a:t>a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636813" y="5072085"/>
              <a:ext cx="1022364" cy="5842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rgbClr val="083E7A"/>
                  </a:solidFill>
                </a:rPr>
                <a:t>b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4425949" y="5072085"/>
              <a:ext cx="693747" cy="5842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rgbClr val="083E7A"/>
                  </a:solidFill>
                </a:rPr>
                <a:t>c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162143" y="5765832"/>
              <a:ext cx="876312" cy="5842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rgbClr val="083E7A"/>
                  </a:solidFill>
                </a:rPr>
                <a:t>d</a:t>
              </a:r>
            </a:p>
          </p:txBody>
        </p:sp>
        <p:cxnSp>
          <p:nvCxnSpPr>
            <p:cNvPr id="29" name="Straight Arrow Connector 28"/>
            <p:cNvCxnSpPr>
              <a:stCxn id="25" idx="6"/>
              <a:endCxn id="26" idx="2"/>
            </p:cNvCxnSpPr>
            <p:nvPr/>
          </p:nvCxnSpPr>
          <p:spPr>
            <a:xfrm>
              <a:off x="1943065" y="5364189"/>
              <a:ext cx="693747" cy="1587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650961" y="5108598"/>
              <a:ext cx="1022364" cy="3381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cs typeface="Arial" charset="0"/>
                </a:rPr>
                <a:t>p</a:t>
              </a:r>
            </a:p>
          </p:txBody>
        </p:sp>
        <p:cxnSp>
          <p:nvCxnSpPr>
            <p:cNvPr id="31" name="Straight Arrow Connector 30"/>
            <p:cNvCxnSpPr>
              <a:stCxn id="26" idx="6"/>
              <a:endCxn id="27" idx="2"/>
            </p:cNvCxnSpPr>
            <p:nvPr/>
          </p:nvCxnSpPr>
          <p:spPr>
            <a:xfrm>
              <a:off x="3659176" y="5364189"/>
              <a:ext cx="766772" cy="1587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549637" y="5072085"/>
              <a:ext cx="1022364" cy="3381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cs typeface="Arial" charset="0"/>
                </a:rPr>
                <a:t>q</a:t>
              </a:r>
            </a:p>
          </p:txBody>
        </p:sp>
        <p:cxnSp>
          <p:nvCxnSpPr>
            <p:cNvPr id="33" name="Straight Arrow Connector 32"/>
            <p:cNvCxnSpPr>
              <a:stCxn id="25" idx="4"/>
              <a:endCxn id="28" idx="2"/>
            </p:cNvCxnSpPr>
            <p:nvPr/>
          </p:nvCxnSpPr>
          <p:spPr>
            <a:xfrm rot="16200000" flipH="1">
              <a:off x="1632705" y="5528498"/>
              <a:ext cx="401643" cy="657234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957215" y="5802345"/>
              <a:ext cx="1387494" cy="3381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cs typeface="Arial" charset="0"/>
                </a:rPr>
                <a:t>r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1487447" y="4037021"/>
              <a:ext cx="1825650" cy="1035064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6" idx="7"/>
            </p:cNvCxnSpPr>
            <p:nvPr/>
          </p:nvCxnSpPr>
          <p:spPr>
            <a:xfrm rot="5400000" flipH="1" flipV="1">
              <a:off x="3541698" y="3908432"/>
              <a:ext cx="1217630" cy="1281129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7" idx="7"/>
            </p:cNvCxnSpPr>
            <p:nvPr/>
          </p:nvCxnSpPr>
          <p:spPr>
            <a:xfrm rot="5400000" flipH="1" flipV="1">
              <a:off x="5271304" y="3783812"/>
              <a:ext cx="1120791" cy="1627209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8" idx="6"/>
            </p:cNvCxnSpPr>
            <p:nvPr/>
          </p:nvCxnSpPr>
          <p:spPr>
            <a:xfrm flipV="1">
              <a:off x="3038455" y="4816494"/>
              <a:ext cx="1533546" cy="1241442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7602579" y="5072085"/>
              <a:ext cx="876312" cy="5842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rgbClr val="083E7A"/>
                  </a:solidFill>
                </a:rPr>
                <a:t>a’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5959494" y="5072085"/>
              <a:ext cx="1022364" cy="5842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rgbClr val="083E7A"/>
                  </a:solidFill>
                </a:rPr>
                <a:t>b’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324624" y="5765832"/>
              <a:ext cx="876312" cy="5842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rgbClr val="083E7A"/>
                  </a:solidFill>
                </a:rPr>
                <a:t>d’</a:t>
              </a:r>
            </a:p>
          </p:txBody>
        </p:sp>
        <p:cxnSp>
          <p:nvCxnSpPr>
            <p:cNvPr id="54" name="Straight Arrow Connector 53"/>
            <p:cNvCxnSpPr>
              <a:stCxn id="50" idx="2"/>
              <a:endCxn id="51" idx="6"/>
            </p:cNvCxnSpPr>
            <p:nvPr/>
          </p:nvCxnSpPr>
          <p:spPr>
            <a:xfrm rot="10800000">
              <a:off x="6981858" y="5364189"/>
              <a:ext cx="620721" cy="1587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6799293" y="5108598"/>
              <a:ext cx="1022364" cy="3381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cs typeface="Arial" charset="0"/>
                </a:rPr>
                <a:t>p</a:t>
              </a:r>
            </a:p>
          </p:txBody>
        </p:sp>
        <p:cxnSp>
          <p:nvCxnSpPr>
            <p:cNvPr id="56" name="Straight Arrow Connector 55"/>
            <p:cNvCxnSpPr>
              <a:stCxn id="51" idx="2"/>
              <a:endCxn id="27" idx="6"/>
            </p:cNvCxnSpPr>
            <p:nvPr/>
          </p:nvCxnSpPr>
          <p:spPr>
            <a:xfrm rot="10800000">
              <a:off x="5119696" y="5364189"/>
              <a:ext cx="839798" cy="1587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229234" y="5072085"/>
              <a:ext cx="1022364" cy="3381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cs typeface="Arial" charset="0"/>
                </a:rPr>
                <a:t>q’</a:t>
              </a:r>
            </a:p>
          </p:txBody>
        </p:sp>
        <p:cxnSp>
          <p:nvCxnSpPr>
            <p:cNvPr id="58" name="Straight Arrow Connector 57"/>
            <p:cNvCxnSpPr>
              <a:stCxn id="50" idx="4"/>
              <a:endCxn id="53" idx="6"/>
            </p:cNvCxnSpPr>
            <p:nvPr/>
          </p:nvCxnSpPr>
          <p:spPr>
            <a:xfrm rot="5400000">
              <a:off x="7420014" y="5437216"/>
              <a:ext cx="401643" cy="839799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091397" y="5756307"/>
              <a:ext cx="1387494" cy="3381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cs typeface="Arial" charset="0"/>
                </a:rPr>
                <a:t>r’</a:t>
              </a:r>
            </a:p>
          </p:txBody>
        </p:sp>
        <p:cxnSp>
          <p:nvCxnSpPr>
            <p:cNvPr id="71" name="Straight Arrow Connector 70"/>
            <p:cNvCxnSpPr>
              <a:stCxn id="51" idx="0"/>
            </p:cNvCxnSpPr>
            <p:nvPr/>
          </p:nvCxnSpPr>
          <p:spPr>
            <a:xfrm rot="16200000" flipV="1">
              <a:off x="5531657" y="4133066"/>
              <a:ext cx="1035064" cy="842973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50" idx="0"/>
            </p:cNvCxnSpPr>
            <p:nvPr/>
          </p:nvCxnSpPr>
          <p:spPr>
            <a:xfrm rot="16200000" flipV="1">
              <a:off x="5448312" y="2479662"/>
              <a:ext cx="1131904" cy="4052942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53" idx="2"/>
            </p:cNvCxnSpPr>
            <p:nvPr/>
          </p:nvCxnSpPr>
          <p:spPr>
            <a:xfrm rot="10800000">
              <a:off x="5121283" y="4730768"/>
              <a:ext cx="1203341" cy="1327168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54847-C754-41F2-832A-3F046EA3DC1B}" type="slidenum">
              <a:rPr lang="en-US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Content Placeholder 7"/>
          <p:cNvSpPr>
            <a:spLocks noGrp="1"/>
          </p:cNvSpPr>
          <p:nvPr>
            <p:ph idx="4294967295"/>
          </p:nvPr>
        </p:nvSpPr>
        <p:spPr>
          <a:xfrm>
            <a:off x="539552" y="1052737"/>
            <a:ext cx="8242498" cy="4562252"/>
          </a:xfrm>
        </p:spPr>
        <p:txBody>
          <a:bodyPr lIns="91440" tIns="45720" rIns="91440" bIns="45720"/>
          <a:lstStyle/>
          <a:p>
            <a:pPr marL="0" indent="0" eaLnBrk="1" hangingPunct="1">
              <a:buNone/>
            </a:pPr>
            <a:r>
              <a:rPr lang="en-US" sz="1900" dirty="0" smtClean="0"/>
              <a:t>Graph pattern + Variables characterization</a:t>
            </a:r>
          </a:p>
          <a:p>
            <a:pPr lvl="1" eaLnBrk="1" hangingPunct="1"/>
            <a:r>
              <a:rPr lang="en-US" sz="1800" dirty="0" smtClean="0"/>
              <a:t>Known: </a:t>
            </a:r>
            <a:r>
              <a:rPr lang="pt-BR" sz="1800" dirty="0" smtClean="0"/>
              <a:t>A, P, B, Q, C, R, D, a, p, b, q, c, r, d</a:t>
            </a:r>
          </a:p>
          <a:p>
            <a:pPr lvl="1" eaLnBrk="1" hangingPunct="1"/>
            <a:r>
              <a:rPr lang="pt-BR" sz="1800" dirty="0" smtClean="0"/>
              <a:t>Unknown: a', p', b', q', r', d'</a:t>
            </a:r>
          </a:p>
          <a:p>
            <a:pPr lvl="1" eaLnBrk="1" hangingPunct="1"/>
            <a:r>
              <a:rPr lang="pt-BR" sz="1800" dirty="0" smtClean="0"/>
              <a:t>Searching: a'</a:t>
            </a:r>
          </a:p>
          <a:p>
            <a:pPr lvl="1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017838" y="2705100"/>
            <a:ext cx="4162425" cy="1277938"/>
            <a:chOff x="3074969" y="3830643"/>
            <a:chExt cx="4162480" cy="1277955"/>
          </a:xfrm>
        </p:grpSpPr>
        <p:sp>
          <p:nvSpPr>
            <p:cNvPr id="12" name="Oval 11"/>
            <p:cNvSpPr/>
            <p:nvPr/>
          </p:nvSpPr>
          <p:spPr>
            <a:xfrm>
              <a:off x="3184507" y="3830643"/>
              <a:ext cx="876312" cy="5842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rgbClr val="083E7A"/>
                  </a:solidFill>
                </a:rPr>
                <a:t>A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754566" y="3830643"/>
              <a:ext cx="1022364" cy="5842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rgbClr val="083E7A"/>
                  </a:solidFill>
                </a:rPr>
                <a:t>B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543702" y="3830643"/>
              <a:ext cx="693747" cy="5842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rgbClr val="083E7A"/>
                  </a:solidFill>
                </a:rPr>
                <a:t>C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279897" y="4524390"/>
              <a:ext cx="985851" cy="5842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rgbClr val="083E7A"/>
                  </a:solidFill>
                </a:rPr>
                <a:t>D</a:t>
              </a:r>
            </a:p>
          </p:txBody>
        </p:sp>
        <p:cxnSp>
          <p:nvCxnSpPr>
            <p:cNvPr id="16" name="Straight Arrow Connector 15"/>
            <p:cNvCxnSpPr>
              <a:stCxn id="12" idx="6"/>
              <a:endCxn id="13" idx="2"/>
            </p:cNvCxnSpPr>
            <p:nvPr/>
          </p:nvCxnSpPr>
          <p:spPr>
            <a:xfrm>
              <a:off x="4060819" y="4122747"/>
              <a:ext cx="693747" cy="1588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768715" y="3867156"/>
              <a:ext cx="1022364" cy="3381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cs typeface="Arial" charset="0"/>
                </a:rPr>
                <a:t>P</a:t>
              </a:r>
            </a:p>
          </p:txBody>
        </p:sp>
        <p:cxnSp>
          <p:nvCxnSpPr>
            <p:cNvPr id="18" name="Straight Arrow Connector 17"/>
            <p:cNvCxnSpPr>
              <a:stCxn id="13" idx="6"/>
              <a:endCxn id="14" idx="2"/>
            </p:cNvCxnSpPr>
            <p:nvPr/>
          </p:nvCxnSpPr>
          <p:spPr>
            <a:xfrm>
              <a:off x="5776930" y="4122747"/>
              <a:ext cx="766772" cy="1588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667390" y="3830643"/>
              <a:ext cx="1022364" cy="3381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cs typeface="Arial" charset="0"/>
                </a:rPr>
                <a:t>Q</a:t>
              </a:r>
            </a:p>
          </p:txBody>
        </p:sp>
        <p:cxnSp>
          <p:nvCxnSpPr>
            <p:cNvPr id="20" name="Straight Arrow Connector 19"/>
            <p:cNvCxnSpPr>
              <a:stCxn id="12" idx="4"/>
              <a:endCxn id="15" idx="2"/>
            </p:cNvCxnSpPr>
            <p:nvPr/>
          </p:nvCxnSpPr>
          <p:spPr>
            <a:xfrm rot="16200000" flipH="1">
              <a:off x="3750459" y="4287055"/>
              <a:ext cx="401643" cy="657234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074969" y="4451364"/>
              <a:ext cx="1387493" cy="3381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cs typeface="Arial" charset="0"/>
                </a:rPr>
                <a:t>R</a:t>
              </a:r>
            </a:p>
          </p:txBody>
        </p:sp>
      </p:grpSp>
      <p:sp>
        <p:nvSpPr>
          <p:cNvPr id="25" name="Oval 24"/>
          <p:cNvSpPr/>
          <p:nvPr/>
        </p:nvSpPr>
        <p:spPr>
          <a:xfrm>
            <a:off x="1009650" y="4238625"/>
            <a:ext cx="876300" cy="584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rgbClr val="083E7A"/>
                </a:solidFill>
              </a:rPr>
              <a:t>a</a:t>
            </a:r>
          </a:p>
        </p:txBody>
      </p:sp>
      <p:sp>
        <p:nvSpPr>
          <p:cNvPr id="26" name="Oval 25"/>
          <p:cNvSpPr/>
          <p:nvPr/>
        </p:nvSpPr>
        <p:spPr>
          <a:xfrm>
            <a:off x="2579688" y="4238625"/>
            <a:ext cx="1022350" cy="584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rgbClr val="083E7A"/>
                </a:solidFill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368800" y="4238625"/>
            <a:ext cx="693738" cy="584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rgbClr val="083E7A"/>
                </a:solidFill>
              </a:rPr>
              <a:t>c</a:t>
            </a:r>
          </a:p>
        </p:txBody>
      </p:sp>
      <p:sp>
        <p:nvSpPr>
          <p:cNvPr id="28" name="Oval 27"/>
          <p:cNvSpPr/>
          <p:nvPr/>
        </p:nvSpPr>
        <p:spPr>
          <a:xfrm>
            <a:off x="2105025" y="4932363"/>
            <a:ext cx="876300" cy="584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rgbClr val="083E7A"/>
                </a:solidFill>
              </a:rPr>
              <a:t>d</a:t>
            </a:r>
          </a:p>
        </p:txBody>
      </p:sp>
      <p:cxnSp>
        <p:nvCxnSpPr>
          <p:cNvPr id="29" name="Straight Arrow Connector 28"/>
          <p:cNvCxnSpPr>
            <a:stCxn id="25" idx="6"/>
            <a:endCxn id="26" idx="2"/>
          </p:cNvCxnSpPr>
          <p:nvPr/>
        </p:nvCxnSpPr>
        <p:spPr>
          <a:xfrm>
            <a:off x="1885950" y="4530725"/>
            <a:ext cx="693738" cy="1588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93850" y="4275138"/>
            <a:ext cx="10223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p</a:t>
            </a:r>
          </a:p>
        </p:txBody>
      </p:sp>
      <p:cxnSp>
        <p:nvCxnSpPr>
          <p:cNvPr id="31" name="Straight Arrow Connector 30"/>
          <p:cNvCxnSpPr>
            <a:stCxn id="26" idx="6"/>
            <a:endCxn id="27" idx="2"/>
          </p:cNvCxnSpPr>
          <p:nvPr/>
        </p:nvCxnSpPr>
        <p:spPr>
          <a:xfrm>
            <a:off x="3602038" y="4530725"/>
            <a:ext cx="766762" cy="1588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92500" y="4238625"/>
            <a:ext cx="10223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q</a:t>
            </a:r>
          </a:p>
        </p:txBody>
      </p:sp>
      <p:cxnSp>
        <p:nvCxnSpPr>
          <p:cNvPr id="33" name="Straight Arrow Connector 32"/>
          <p:cNvCxnSpPr>
            <a:stCxn id="25" idx="4"/>
            <a:endCxn id="28" idx="2"/>
          </p:cNvCxnSpPr>
          <p:nvPr/>
        </p:nvCxnSpPr>
        <p:spPr>
          <a:xfrm rot="16200000" flipH="1">
            <a:off x="1575594" y="4695031"/>
            <a:ext cx="401638" cy="657225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00113" y="4968875"/>
            <a:ext cx="13874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r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1428750" y="3203575"/>
            <a:ext cx="1827213" cy="103505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6" idx="7"/>
          </p:cNvCxnSpPr>
          <p:nvPr/>
        </p:nvCxnSpPr>
        <p:spPr>
          <a:xfrm rot="5400000" flipH="1" flipV="1">
            <a:off x="3484563" y="3062288"/>
            <a:ext cx="1217612" cy="128111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7"/>
          </p:cNvCxnSpPr>
          <p:nvPr/>
        </p:nvCxnSpPr>
        <p:spPr>
          <a:xfrm rot="5400000" flipH="1" flipV="1">
            <a:off x="5214144" y="2937669"/>
            <a:ext cx="1120775" cy="162718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</p:cNvCxnSpPr>
          <p:nvPr/>
        </p:nvCxnSpPr>
        <p:spPr>
          <a:xfrm flipV="1">
            <a:off x="2994025" y="3983038"/>
            <a:ext cx="1533525" cy="124142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545388" y="4238625"/>
            <a:ext cx="876300" cy="584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rgbClr val="083E7A"/>
                </a:solidFill>
              </a:rPr>
              <a:t>a'</a:t>
            </a:r>
          </a:p>
        </p:txBody>
      </p:sp>
      <p:sp>
        <p:nvSpPr>
          <p:cNvPr id="51" name="Oval 50"/>
          <p:cNvSpPr/>
          <p:nvPr/>
        </p:nvSpPr>
        <p:spPr>
          <a:xfrm>
            <a:off x="5902325" y="4238625"/>
            <a:ext cx="1022350" cy="584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rgbClr val="083E7A"/>
                </a:solidFill>
              </a:rPr>
              <a:t>b'</a:t>
            </a:r>
          </a:p>
        </p:txBody>
      </p:sp>
      <p:sp>
        <p:nvSpPr>
          <p:cNvPr id="53" name="Oval 52"/>
          <p:cNvSpPr/>
          <p:nvPr/>
        </p:nvSpPr>
        <p:spPr>
          <a:xfrm>
            <a:off x="6267450" y="4932363"/>
            <a:ext cx="876300" cy="584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rgbClr val="083E7A"/>
                </a:solidFill>
              </a:rPr>
              <a:t>d'</a:t>
            </a:r>
          </a:p>
        </p:txBody>
      </p:sp>
      <p:cxnSp>
        <p:nvCxnSpPr>
          <p:cNvPr id="54" name="Straight Arrow Connector 53"/>
          <p:cNvCxnSpPr>
            <a:stCxn id="50" idx="2"/>
            <a:endCxn id="51" idx="6"/>
          </p:cNvCxnSpPr>
          <p:nvPr/>
        </p:nvCxnSpPr>
        <p:spPr>
          <a:xfrm rot="10800000">
            <a:off x="6924675" y="4530725"/>
            <a:ext cx="620713" cy="1588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742113" y="4275138"/>
            <a:ext cx="10223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p</a:t>
            </a:r>
            <a:r>
              <a:rPr lang="pt-BR" sz="1600" dirty="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endParaRPr lang="en-US" sz="16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56" name="Straight Arrow Connector 55"/>
          <p:cNvCxnSpPr>
            <a:stCxn id="51" idx="2"/>
            <a:endCxn id="27" idx="6"/>
          </p:cNvCxnSpPr>
          <p:nvPr/>
        </p:nvCxnSpPr>
        <p:spPr>
          <a:xfrm rot="10800000">
            <a:off x="5062538" y="4530725"/>
            <a:ext cx="839787" cy="1588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172075" y="4238625"/>
            <a:ext cx="10223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q</a:t>
            </a:r>
            <a:r>
              <a:rPr lang="pt-BR" sz="1600" dirty="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endParaRPr lang="en-US" sz="16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58" name="Straight Arrow Connector 57"/>
          <p:cNvCxnSpPr>
            <a:stCxn id="50" idx="4"/>
            <a:endCxn id="53" idx="6"/>
          </p:cNvCxnSpPr>
          <p:nvPr/>
        </p:nvCxnSpPr>
        <p:spPr>
          <a:xfrm rot="5400000">
            <a:off x="7362825" y="4603750"/>
            <a:ext cx="401638" cy="839788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034213" y="4922838"/>
            <a:ext cx="13874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r'</a:t>
            </a:r>
          </a:p>
        </p:txBody>
      </p:sp>
      <p:cxnSp>
        <p:nvCxnSpPr>
          <p:cNvPr id="71" name="Straight Arrow Connector 70"/>
          <p:cNvCxnSpPr>
            <a:stCxn id="51" idx="0"/>
          </p:cNvCxnSpPr>
          <p:nvPr/>
        </p:nvCxnSpPr>
        <p:spPr>
          <a:xfrm rot="16200000" flipV="1">
            <a:off x="5474494" y="3286919"/>
            <a:ext cx="1035050" cy="84296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0" idx="0"/>
          </p:cNvCxnSpPr>
          <p:nvPr/>
        </p:nvCxnSpPr>
        <p:spPr>
          <a:xfrm rot="16200000" flipV="1">
            <a:off x="5391150" y="1633538"/>
            <a:ext cx="1131887" cy="40528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3" idx="2"/>
          </p:cNvCxnSpPr>
          <p:nvPr/>
        </p:nvCxnSpPr>
        <p:spPr>
          <a:xfrm rot="10800000">
            <a:off x="5051425" y="3897313"/>
            <a:ext cx="1203325" cy="132715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A444E-68A6-4A33-9E77-F5AE19E42039}" type="slidenum">
              <a:rPr lang="en-US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0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19256" cy="850106"/>
          </a:xfrm>
        </p:spPr>
        <p:txBody>
          <a:bodyPr lIns="91440" tIns="45720" rIns="91440" bIns="45720">
            <a:normAutofit/>
          </a:bodyPr>
          <a:lstStyle/>
          <a:p>
            <a:pPr algn="l" eaLnBrk="1" hangingPunct="1"/>
            <a:r>
              <a:rPr lang="en-US" sz="2800" dirty="0" smtClean="0">
                <a:solidFill>
                  <a:srgbClr val="0070C0"/>
                </a:solidFill>
              </a:rPr>
              <a:t>Testing against robotic tours</a:t>
            </a:r>
          </a:p>
        </p:txBody>
      </p:sp>
      <p:sp>
        <p:nvSpPr>
          <p:cNvPr id="95235" name="Content Placeholder 7"/>
          <p:cNvSpPr>
            <a:spLocks noGrp="1"/>
          </p:cNvSpPr>
          <p:nvPr>
            <p:ph idx="4294967295"/>
          </p:nvPr>
        </p:nvSpPr>
        <p:spPr>
          <a:xfrm>
            <a:off x="1258888" y="1530350"/>
            <a:ext cx="7658100" cy="4419600"/>
          </a:xfrm>
        </p:spPr>
        <p:txBody>
          <a:bodyPr lIns="91440" tIns="45720" rIns="91440" bIns="45720"/>
          <a:lstStyle/>
          <a:p>
            <a:pPr marL="0" indent="0" eaLnBrk="1" hangingPunct="1">
              <a:buNone/>
            </a:pPr>
            <a:r>
              <a:rPr lang="en-US" sz="1900" dirty="0" smtClean="0"/>
              <a:t>The adequacy of query patterns was tested on the basis of coverage of user questions addressed to the INDIGO robotic guide</a:t>
            </a:r>
          </a:p>
          <a:p>
            <a:pPr marL="0" indent="0" eaLnBrk="1" hangingPunct="1">
              <a:buNone/>
            </a:pPr>
            <a:endParaRPr lang="en-US" sz="1900" dirty="0" smtClean="0"/>
          </a:p>
          <a:p>
            <a:pPr marL="0" indent="0" eaLnBrk="1" hangingPunct="1">
              <a:buNone/>
            </a:pPr>
            <a:r>
              <a:rPr lang="en-US" sz="1900" dirty="0" smtClean="0"/>
              <a:t>Log of user queries (dialogues) posed to a robot acting as an online guide</a:t>
            </a:r>
            <a:endParaRPr lang="en-US" sz="1900" baseline="30000" dirty="0" smtClean="0"/>
          </a:p>
          <a:p>
            <a:pPr lvl="1" eaLnBrk="1" hangingPunct="1"/>
            <a:r>
              <a:rPr lang="en-US" sz="1800" dirty="0" smtClean="0"/>
              <a:t>23 distinct tours examined</a:t>
            </a:r>
          </a:p>
          <a:p>
            <a:pPr lvl="1" eaLnBrk="1" hangingPunct="1"/>
            <a:r>
              <a:rPr lang="en-US" sz="1800" dirty="0" smtClean="0"/>
              <a:t>Each tour containing from 10 to 50 questions posed by a user</a:t>
            </a:r>
          </a:p>
          <a:p>
            <a:pPr lvl="1" eaLnBrk="1" hangingPunct="1">
              <a:buNone/>
            </a:pPr>
            <a:endParaRPr lang="en-US" sz="1800" dirty="0" smtClean="0"/>
          </a:p>
          <a:p>
            <a:pPr marL="0" indent="0" eaLnBrk="1" hangingPunct="1">
              <a:buNone/>
            </a:pPr>
            <a:r>
              <a:rPr lang="en-US" sz="1900" dirty="0" smtClean="0">
                <a:solidFill>
                  <a:srgbClr val="FF0000"/>
                </a:solidFill>
              </a:rPr>
              <a:t>93% </a:t>
            </a:r>
            <a:r>
              <a:rPr lang="en-US" sz="1900" dirty="0" smtClean="0"/>
              <a:t>of the questions covered by the 23 query patterns developed</a:t>
            </a:r>
          </a:p>
          <a:p>
            <a:pPr lvl="1" eaLnBrk="1" hangingPunct="1"/>
            <a:r>
              <a:rPr lang="en-US" sz="1800" dirty="0" smtClean="0"/>
              <a:t>Remaining questions refer to categorical knowledge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0E2B4-F741-4D60-85FB-7D1C0F3711FE}" type="slidenum">
              <a:rPr lang="en-US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2 - Θέση περιεχομένου"/>
          <p:cNvSpPr>
            <a:spLocks noGrp="1"/>
          </p:cNvSpPr>
          <p:nvPr>
            <p:ph idx="1"/>
          </p:nvPr>
        </p:nvSpPr>
        <p:spPr>
          <a:xfrm>
            <a:off x="395537" y="476673"/>
            <a:ext cx="8064896" cy="4032448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dirty="0" smtClean="0"/>
          </a:p>
          <a:p>
            <a:pPr algn="ctr">
              <a:buNone/>
            </a:pPr>
            <a:r>
              <a:rPr lang="en-US" dirty="0" smtClean="0"/>
              <a:t>The development of the DYAS infrastructure is funded by the National Strategic Development Framework (</a:t>
            </a:r>
            <a:r>
              <a:rPr lang="el-GR" dirty="0" smtClean="0"/>
              <a:t>ΕΣΠΑ)</a:t>
            </a:r>
            <a:r>
              <a:rPr lang="en-US" dirty="0" smtClean="0"/>
              <a:t> 2007-2013 through the projects DARIAH-ATTIKH and DARIAH-</a:t>
            </a:r>
            <a:r>
              <a:rPr lang="el-GR" dirty="0" smtClean="0"/>
              <a:t>ΕΠΑΕ.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Partners</a:t>
            </a:r>
          </a:p>
          <a:p>
            <a:r>
              <a:rPr lang="en-US" dirty="0" smtClean="0"/>
              <a:t>Academy of Athens, </a:t>
            </a:r>
            <a:r>
              <a:rPr lang="en-US" i="1" dirty="0" smtClean="0"/>
              <a:t>co-</a:t>
            </a:r>
            <a:r>
              <a:rPr lang="en-US" i="1" dirty="0" err="1" smtClean="0"/>
              <a:t>ordinator</a:t>
            </a:r>
            <a:endParaRPr lang="en-US" i="1" dirty="0" smtClean="0"/>
          </a:p>
          <a:p>
            <a:r>
              <a:rPr lang="en-US" dirty="0" smtClean="0"/>
              <a:t>Athena Research Centre</a:t>
            </a:r>
          </a:p>
          <a:p>
            <a:r>
              <a:rPr lang="en-US" dirty="0" smtClean="0"/>
              <a:t>National and </a:t>
            </a:r>
            <a:r>
              <a:rPr lang="en-US" dirty="0" err="1" smtClean="0"/>
              <a:t>Kapodistrian</a:t>
            </a:r>
            <a:r>
              <a:rPr lang="en-US" dirty="0" smtClean="0"/>
              <a:t> University of Athens</a:t>
            </a:r>
          </a:p>
          <a:p>
            <a:r>
              <a:rPr lang="en-US" dirty="0" smtClean="0"/>
              <a:t>Athens School of Fine Arts</a:t>
            </a:r>
          </a:p>
          <a:p>
            <a:r>
              <a:rPr lang="en-US" dirty="0" smtClean="0"/>
              <a:t>Institute for Communication and Computer Systems, National Technical University of Athens</a:t>
            </a:r>
          </a:p>
          <a:p>
            <a:r>
              <a:rPr lang="en-US" dirty="0" smtClean="0"/>
              <a:t>Foundation for Research and Technology - Hellas</a:t>
            </a:r>
            <a:endParaRPr lang="el-GR" dirty="0" smtClean="0"/>
          </a:p>
          <a:p>
            <a:pPr algn="ctr"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7876728" y="6309320"/>
            <a:ext cx="799728" cy="501650"/>
          </a:xfrm>
        </p:spPr>
        <p:txBody>
          <a:bodyPr/>
          <a:lstStyle/>
          <a:p>
            <a:pPr>
              <a:defRPr/>
            </a:pPr>
            <a:fld id="{2F4F2F46-301C-4A19-B511-0B8F0C5EE11B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pic>
        <p:nvPicPr>
          <p:cNvPr id="37893" name="Picture 3" descr="psifia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25144"/>
            <a:ext cx="1656184" cy="138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4" descr="sima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4738961"/>
            <a:ext cx="1512689" cy="127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5" descr="ES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911055"/>
            <a:ext cx="16002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AAT term: acrylic painting</a:t>
            </a:r>
            <a:endParaRPr lang="el-GR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l-GR" smtClean="0"/>
          </a:p>
        </p:txBody>
      </p:sp>
      <p:pic>
        <p:nvPicPr>
          <p:cNvPr id="29700" name="Picture 4" descr="AAT_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052513"/>
            <a:ext cx="81359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732712" y="6356350"/>
            <a:ext cx="1231776" cy="313010"/>
          </a:xfrm>
        </p:spPr>
        <p:txBody>
          <a:bodyPr/>
          <a:lstStyle/>
          <a:p>
            <a:pPr>
              <a:defRPr/>
            </a:pPr>
            <a:fld id="{31AC5BFC-6B82-4F2D-BEBD-50A6AD738F2F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General structure of an object documentation record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		</a:t>
            </a:r>
            <a:r>
              <a:rPr lang="en-US" sz="1400" i="1" dirty="0" err="1" smtClean="0"/>
              <a:t>P.Constantopoulos</a:t>
            </a:r>
            <a:r>
              <a:rPr lang="en-US" sz="1400" i="1" dirty="0" smtClean="0"/>
              <a:t> et al., Cultural documentation and interoperability guide,</a:t>
            </a:r>
            <a:r>
              <a:rPr lang="en-US" sz="1400" i="1" dirty="0" smtClean="0">
                <a:solidFill>
                  <a:schemeClr val="tx2"/>
                </a:solidFill>
              </a:rPr>
              <a:t> 2005, 			</a:t>
            </a:r>
            <a:r>
              <a:rPr lang="en-US" sz="1400" i="1" dirty="0" smtClean="0">
                <a:hlinkClick r:id="rId3"/>
              </a:rPr>
              <a:t>http://www.ics.forth.gr/CULTUREstandards</a:t>
            </a:r>
            <a:endParaRPr lang="el-GR" sz="14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77"/>
            <a:ext cx="8675687" cy="504053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1800" dirty="0" smtClean="0"/>
              <a:t>Record identification</a:t>
            </a:r>
          </a:p>
          <a:p>
            <a:pPr lvl="2" eaLnBrk="1" hangingPunct="1">
              <a:lnSpc>
                <a:spcPct val="90000"/>
              </a:lnSpc>
              <a:buFont typeface="Myriad Pro" pitchFamily="34" charset="0"/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Metadata concerning the record as a digital object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itself.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1800" dirty="0" smtClean="0"/>
              <a:t>Object identification</a:t>
            </a:r>
            <a:r>
              <a:rPr lang="el-GR" sz="1800" dirty="0" smtClean="0"/>
              <a:t> </a:t>
            </a:r>
          </a:p>
          <a:p>
            <a:pPr lvl="2" eaLnBrk="1" hangingPunct="1">
              <a:lnSpc>
                <a:spcPct val="90000"/>
              </a:lnSpc>
              <a:buFont typeface="Myriad Pro" pitchFamily="34" charset="0"/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The minimum data necessary to identify the object independently from any particular context.</a:t>
            </a:r>
            <a:r>
              <a:rPr lang="el-GR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fr-FR" sz="1800" dirty="0" err="1" smtClean="0"/>
              <a:t>Scientific</a:t>
            </a:r>
            <a:r>
              <a:rPr lang="fr-FR" sz="1800" dirty="0" smtClean="0"/>
              <a:t> documentation</a:t>
            </a:r>
            <a:r>
              <a:rPr lang="el-GR" sz="18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Description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of the object as is</a:t>
            </a:r>
            <a:r>
              <a:rPr lang="el-GR" sz="1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lvl="2" eaLnBrk="1" hangingPunct="1">
              <a:lnSpc>
                <a:spcPct val="90000"/>
              </a:lnSpc>
              <a:buFont typeface="Myriad Pro" pitchFamily="34" charset="0"/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Classifications, physical constituency and condition, symbolic content, etc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History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of the object as reported by witnesses or inferred from traces and evidence</a:t>
            </a:r>
            <a:r>
              <a:rPr lang="el-GR" sz="1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lvl="2" eaLnBrk="1" hangingPunct="1">
              <a:lnSpc>
                <a:spcPct val="90000"/>
              </a:lnSpc>
              <a:buFont typeface="Myriad Pro" pitchFamily="34" charset="0"/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Descriptions of events and activities, such as construction, use, discovery, conservation, etc., in which the object took part.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Associations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of the object with other objects (e.g., similarity) and events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1800" dirty="0" smtClean="0"/>
              <a:t>Administration</a:t>
            </a:r>
            <a:endParaRPr lang="el-GR" sz="1800" dirty="0" smtClean="0"/>
          </a:p>
          <a:p>
            <a:pPr lvl="2" eaLnBrk="1" hangingPunct="1">
              <a:lnSpc>
                <a:spcPct val="90000"/>
              </a:lnSpc>
              <a:buFont typeface="Myriad Pro" pitchFamily="34" charset="0"/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Data pertaining to the current handling of the object in a museum or collection, e.g. acquisition, location, exhibition, loan, etc. These may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subsequently become part of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the object history.</a:t>
            </a:r>
            <a:r>
              <a:rPr lang="el-GR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1800" dirty="0" smtClean="0"/>
              <a:t>References</a:t>
            </a:r>
            <a:endParaRPr lang="el-GR" sz="1800" dirty="0" smtClean="0"/>
          </a:p>
          <a:p>
            <a:pPr lvl="2" eaLnBrk="1" hangingPunct="1">
              <a:lnSpc>
                <a:spcPct val="90000"/>
              </a:lnSpc>
              <a:buFont typeface="Myriad Pro" pitchFamily="34" charset="0"/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Metadata about sources of documentation and related bibliography.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092752" y="6356350"/>
            <a:ext cx="799728" cy="501650"/>
          </a:xfrm>
        </p:spPr>
        <p:txBody>
          <a:bodyPr/>
          <a:lstStyle/>
          <a:p>
            <a:pPr>
              <a:defRPr/>
            </a:pPr>
            <a:fld id="{67E6FABC-65AC-4CF0-AE45-BA7A0DA92C85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4334</Words>
  <Application>Microsoft Office PowerPoint</Application>
  <PresentationFormat>Προβολή στην οθόνη (4:3)</PresentationFormat>
  <Paragraphs>1193</Paragraphs>
  <Slides>77</Slides>
  <Notes>40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77</vt:i4>
      </vt:variant>
    </vt:vector>
  </HeadingPairs>
  <TitlesOfParts>
    <vt:vector size="79" baseType="lpstr">
      <vt:lpstr>Θέμα του Office</vt:lpstr>
      <vt:lpstr>Clip</vt:lpstr>
      <vt:lpstr>Knowledge representation and digital curation for the humanities</vt:lpstr>
      <vt:lpstr>Digital information in the arts and humanities:       levels of understanding</vt:lpstr>
      <vt:lpstr>Some current issues</vt:lpstr>
      <vt:lpstr>Benaki museum object catalogue card                       Courtesy Ifigeneia Dionyssiadou, Benaki Museum</vt:lpstr>
      <vt:lpstr>MDA object card – front side</vt:lpstr>
      <vt:lpstr>MDA object card – back side</vt:lpstr>
      <vt:lpstr>Standards for museum cataloguing</vt:lpstr>
      <vt:lpstr>AAT term: acrylic painting</vt:lpstr>
      <vt:lpstr>General structure of an object documentation record   P.Constantopoulos et al., Cultural documentation and interoperability guide, 2005,    http://www.ics.forth.gr/CULTUREstandards</vt:lpstr>
      <vt:lpstr>Nature of documentation data - 1</vt:lpstr>
      <vt:lpstr>Nature of documentation data - 2</vt:lpstr>
      <vt:lpstr>Nature of documentation data - 3</vt:lpstr>
      <vt:lpstr>Information patterns : examples</vt:lpstr>
      <vt:lpstr>Data entry</vt:lpstr>
      <vt:lpstr>Object record types</vt:lpstr>
      <vt:lpstr>Patterns of information usage</vt:lpstr>
      <vt:lpstr>Διαφάνεια 17</vt:lpstr>
      <vt:lpstr>The basic CLIO premise</vt:lpstr>
      <vt:lpstr>The hardships of integrated access</vt:lpstr>
      <vt:lpstr>Find documents related to the Yalta agreement       After M. Doerr</vt:lpstr>
      <vt:lpstr>Yalta, cont’d</vt:lpstr>
      <vt:lpstr>Yalta cont’d</vt:lpstr>
      <vt:lpstr>Διαφάνεια 23</vt:lpstr>
      <vt:lpstr>Διαφάνεια 24</vt:lpstr>
      <vt:lpstr>Διαφάνεια 25</vt:lpstr>
      <vt:lpstr>Thesauri : Utility of Vocabulary Control adapted from: M. Doerr: Thesauri and Ontologies</vt:lpstr>
      <vt:lpstr>What is a Thesaurus ibid</vt:lpstr>
      <vt:lpstr> Concepts  ibid</vt:lpstr>
      <vt:lpstr>Concepts   ibid</vt:lpstr>
      <vt:lpstr>Concepts   ibid</vt:lpstr>
      <vt:lpstr>Concepts   ibid</vt:lpstr>
      <vt:lpstr>Concepts  ibid</vt:lpstr>
      <vt:lpstr>Concepts and Words  ibid</vt:lpstr>
      <vt:lpstr> Concept Definition  ibid</vt:lpstr>
      <vt:lpstr>Concept Definition  ibid</vt:lpstr>
      <vt:lpstr>Hierarchies  ibid</vt:lpstr>
      <vt:lpstr>Semantic networks</vt:lpstr>
      <vt:lpstr>The CIDOC Conceptual Reference Model - CIDOC CRM ISO 21127</vt:lpstr>
      <vt:lpstr>CIDOC CRM: general structure</vt:lpstr>
      <vt:lpstr>The temporal entity hierarchy</vt:lpstr>
      <vt:lpstr>Classes of temporal entities</vt:lpstr>
      <vt:lpstr>General types of relations in CIDOC CRM</vt:lpstr>
      <vt:lpstr>Creating a knowledge network over a digital library of historical documents</vt:lpstr>
      <vt:lpstr>Διαφάνεια 44</vt:lpstr>
      <vt:lpstr>Διαφάνεια 45</vt:lpstr>
      <vt:lpstr>Διαφάνεια 46</vt:lpstr>
      <vt:lpstr>Διαφάνεια 47</vt:lpstr>
      <vt:lpstr>Διαφάνεια 48</vt:lpstr>
      <vt:lpstr>FRBR – CRM harmonization  A manifestation of “M-L-A convergence”</vt:lpstr>
      <vt:lpstr>Digital resources</vt:lpstr>
      <vt:lpstr>Digital curation</vt:lpstr>
      <vt:lpstr> Digital curation process model (DCU)</vt:lpstr>
      <vt:lpstr>Major challenges</vt:lpstr>
      <vt:lpstr>MOPSEUS repository system DCU – IMIS, R.C. Athena</vt:lpstr>
      <vt:lpstr>Aggregating cultural content in the CARARE project</vt:lpstr>
      <vt:lpstr>MoRe (Monument Repository) aggregator</vt:lpstr>
      <vt:lpstr>MoRe information flow</vt:lpstr>
      <vt:lpstr>Preservation awareness</vt:lpstr>
      <vt:lpstr>Curation micro-services</vt:lpstr>
      <vt:lpstr>Element &amp; attribute clean/filling</vt:lpstr>
      <vt:lpstr>Spatial transformation</vt:lpstr>
      <vt:lpstr>Registry services</vt:lpstr>
      <vt:lpstr>Διαφάνεια 63</vt:lpstr>
      <vt:lpstr>Διαφάνεια 64</vt:lpstr>
      <vt:lpstr>INDIGO robotic guide</vt:lpstr>
      <vt:lpstr>Looking for query patterns</vt:lpstr>
      <vt:lpstr>From statements to tacit Questions</vt:lpstr>
      <vt:lpstr>Summary of empirical study</vt:lpstr>
      <vt:lpstr>Creating the RDF graphs</vt:lpstr>
      <vt:lpstr>Signatures</vt:lpstr>
      <vt:lpstr>8 signatures identified</vt:lpstr>
      <vt:lpstr>Query pattern: an example</vt:lpstr>
      <vt:lpstr>Διαφάνεια 73</vt:lpstr>
      <vt:lpstr>Διαφάνεια 74</vt:lpstr>
      <vt:lpstr>Διαφάνεια 75</vt:lpstr>
      <vt:lpstr>Testing against robotic tours</vt:lpstr>
      <vt:lpstr>Διαφάνεια 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dimensions of the DARIAH-GR infrastructure</dc:title>
  <dc:creator>panosc</dc:creator>
  <cp:lastModifiedBy>panosc</cp:lastModifiedBy>
  <cp:revision>108</cp:revision>
  <dcterms:created xsi:type="dcterms:W3CDTF">2014-03-30T18:16:25Z</dcterms:created>
  <dcterms:modified xsi:type="dcterms:W3CDTF">2014-05-30T08:01:12Z</dcterms:modified>
</cp:coreProperties>
</file>