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247" autoAdjust="0"/>
  </p:normalViewPr>
  <p:slideViewPr>
    <p:cSldViewPr snapToGrid="0" snapToObjects="1">
      <p:cViewPr varScale="1">
        <p:scale>
          <a:sx n="38" d="100"/>
          <a:sy n="38" d="100"/>
        </p:scale>
        <p:origin x="-2472" y="-96"/>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957287528"/>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noRot="1" noChangeAspect="1"/>
          </p:cNvSpPr>
          <p:nvPr>
            <p:ph type="sldImg"/>
          </p:nvPr>
        </p:nvSpPr>
        <p:spPr>
          <a:prstGeom prst="rect">
            <a:avLst/>
          </a:prstGeom>
        </p:spPr>
        <p:txBody>
          <a:bodyPr/>
          <a:lstStyle/>
          <a:p>
            <a:pPr lvl="0"/>
            <a:endParaRPr/>
          </a:p>
        </p:txBody>
      </p:sp>
      <p:sp>
        <p:nvSpPr>
          <p:cNvPr id="37" name="Shape 37"/>
          <p:cNvSpPr>
            <a:spLocks noGrp="1"/>
          </p:cNvSpPr>
          <p:nvPr>
            <p:ph type="body" sz="quarter" idx="1"/>
          </p:nvPr>
        </p:nvSpPr>
        <p:spPr>
          <a:prstGeom prst="rect">
            <a:avLst/>
          </a:prstGeom>
        </p:spPr>
        <p:txBody>
          <a:bodyPr/>
          <a:lstStyle/>
          <a:p>
            <a:pPr lvl="0">
              <a:defRPr sz="1800"/>
            </a:pPr>
            <a:r>
              <a:rPr sz="2400"/>
              <a:t>Introduction to the introduction</a:t>
            </a:r>
          </a:p>
          <a:p>
            <a:pPr lvl="0">
              <a:defRPr sz="1800"/>
            </a:pPr>
            <a:r>
              <a:rPr sz="2400"/>
              <a:t>Short</a:t>
            </a:r>
          </a:p>
          <a:p>
            <a:pPr lvl="0">
              <a:defRPr sz="1800"/>
            </a:pPr>
            <a:r>
              <a:rPr sz="2400"/>
              <a:t>A bilingual experiment</a:t>
            </a:r>
          </a:p>
          <a:p>
            <a:pPr lvl="0">
              <a:defRPr sz="1800"/>
            </a:pPr>
            <a:r>
              <a:rPr sz="2400"/>
              <a:t>Purpose</a:t>
            </a:r>
          </a:p>
          <a:p>
            <a:pPr lvl="0">
              <a:defRPr sz="1800"/>
            </a:pPr>
            <a:r>
              <a:rPr sz="2400"/>
              <a:t>-to define the purpose of this workshop (this part is addressed to participants)</a:t>
            </a:r>
          </a:p>
          <a:p>
            <a:pPr marL="296333" lvl="0" indent="-296333">
              <a:buSzPct val="75000"/>
              <a:buChar char="-"/>
              <a:defRPr sz="1800"/>
            </a:pPr>
            <a:r>
              <a:rPr sz="2400"/>
              <a:t>to acquaint guest speakers with what to expect as far as digital literacy is concerned.</a:t>
            </a:r>
          </a:p>
          <a:p>
            <a:pPr marL="296333" lvl="0" indent="-296333">
              <a:buSzPct val="75000"/>
              <a:buChar char="-"/>
              <a:defRPr sz="1800"/>
            </a:pPr>
            <a:r>
              <a:rPr sz="2400"/>
              <a:t>Digital humanities 2004-2014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prstGeom prst="rect">
            <a:avLst/>
          </a:prstGeom>
        </p:spPr>
        <p:txBody>
          <a:bodyPr/>
          <a:lstStyle/>
          <a:p>
            <a:pPr lvl="0"/>
            <a:endParaRPr/>
          </a:p>
        </p:txBody>
      </p:sp>
      <p:sp>
        <p:nvSpPr>
          <p:cNvPr id="86" name="Shape 86"/>
          <p:cNvSpPr>
            <a:spLocks noGrp="1"/>
          </p:cNvSpPr>
          <p:nvPr>
            <p:ph type="body" sz="quarter" idx="1"/>
          </p:nvPr>
        </p:nvSpPr>
        <p:spPr>
          <a:prstGeom prst="rect">
            <a:avLst/>
          </a:prstGeom>
        </p:spPr>
        <p:txBody>
          <a:bodyPr/>
          <a:lstStyle/>
          <a:p>
            <a:pPr lvl="0">
              <a:defRPr sz="1800"/>
            </a:pPr>
            <a:r>
              <a:rPr sz="2400"/>
              <a:t>Ανεμόσκαλα&gt; Βάρναλης&gt; Πυθμένες&gt; Μάταια&gt; html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prstGeom prst="rect">
            <a:avLst/>
          </a:prstGeom>
        </p:spPr>
        <p:txBody>
          <a:bodyPr/>
          <a:lstStyle/>
          <a:p>
            <a:pPr lvl="0"/>
            <a:endParaRPr/>
          </a:p>
        </p:txBody>
      </p:sp>
      <p:sp>
        <p:nvSpPr>
          <p:cNvPr id="92" name="Shape 92"/>
          <p:cNvSpPr>
            <a:spLocks noGrp="1"/>
          </p:cNvSpPr>
          <p:nvPr>
            <p:ph type="body" sz="quarter" idx="1"/>
          </p:nvPr>
        </p:nvSpPr>
        <p:spPr>
          <a:prstGeom prst="rect">
            <a:avLst/>
          </a:prstGeom>
        </p:spPr>
        <p:txBody>
          <a:bodyPr/>
          <a:lstStyle/>
          <a:p>
            <a:pPr lvl="0">
              <a:defRPr sz="1800"/>
            </a:pPr>
            <a:r>
              <a:rPr sz="2400"/>
              <a:t>Υπάρχει ανάγκη για ανάπτυξη των πόρων προς αυτήν την κατεύθυνση.</a:t>
            </a:r>
          </a:p>
          <a:p>
            <a:pPr lvl="0">
              <a:defRPr sz="1800"/>
            </a:pPr>
            <a:r>
              <a:rPr sz="2400"/>
              <a:t>Η κατάσταση δυσκόλεψε με την οικονομική κρίση. Φορείς που είχαν προοπτική την ανάπτυξη της πολιτιστικής κληρονομιάς καταργήθηκαν. Π.χ. το Ευρωπαϊκό Κέντρο Επικοινωνίας Πληροφόρησης και Πολιτισμού − Εθνικό Κέντρο Χαρτών και Χαρτογραφικής Κληρονομιάς − Εθνική Χαρτοθήκη που είχε ιδρυθεί στη Θεσσαλονίκη το 1997 ή το ΕΚΕΒΙ που όλοι γνωρίζουμε στην Αθήνα καταργήθηκαν πρόσφατα.</a:t>
            </a:r>
          </a:p>
          <a:p>
            <a:pPr lvl="0">
              <a:defRPr sz="1800"/>
            </a:pPr>
            <a:endParaRPr sz="2400"/>
          </a:p>
          <a:p>
            <a:pPr lvl="0">
              <a:defRPr sz="1800"/>
            </a:pPr>
            <a:r>
              <a:rPr sz="2400"/>
              <a:t>Ας πάμε τώρα σε μια επιλογή από έργα που έχουν γίνει στο πρόσφατο παρελθόν από φορείς που αναφέρθηκαν στην αρχή- βιβλιοθήκες, αρχεία, ερευνητικά κέντρα, φορείς πολιτιστικής κληρονομιάς: Σκοπός μας δεν είναι να παρουσιάσουμε ένα κατάλογο έργων: Τα παραδείγματα είναι ενδεικτικά</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noRot="1" noChangeAspect="1"/>
          </p:cNvSpPr>
          <p:nvPr>
            <p:ph type="sldImg"/>
          </p:nvPr>
        </p:nvSpPr>
        <p:spPr>
          <a:prstGeom prst="rect">
            <a:avLst/>
          </a:prstGeom>
        </p:spPr>
        <p:txBody>
          <a:bodyPr/>
          <a:lstStyle/>
          <a:p>
            <a:pPr lvl="0"/>
            <a:endParaRPr/>
          </a:p>
        </p:txBody>
      </p:sp>
      <p:sp>
        <p:nvSpPr>
          <p:cNvPr id="105" name="Shape 105"/>
          <p:cNvSpPr>
            <a:spLocks noGrp="1"/>
          </p:cNvSpPr>
          <p:nvPr>
            <p:ph type="body" sz="quarter" idx="1"/>
          </p:nvPr>
        </p:nvSpPr>
        <p:spPr>
          <a:prstGeom prst="rect">
            <a:avLst/>
          </a:prstGeom>
        </p:spPr>
        <p:txBody>
          <a:bodyPr/>
          <a:lstStyle/>
          <a:p>
            <a:pPr lvl="0">
              <a:defRPr sz="1800"/>
            </a:pPr>
            <a:r>
              <a:rPr sz="2400"/>
              <a:t>που μας φέρνει σε μιαν άλλη διάσταση που σχετίζεται με την ψηφιακή μορφή των έργων, το ζήτημα της επιμέλειας (ζήτημα τεχνολογικό αλλά και στρατηγικό).</a:t>
            </a:r>
          </a:p>
          <a:p>
            <a:pPr lvl="0">
              <a:defRPr sz="1800"/>
            </a:pPr>
            <a:r>
              <a:rPr sz="2400"/>
              <a:t>Αγγλικό παράδειγμα doomsday project, ένα πολύ φιλόδοξο έργο μιας νέας απογραφής που πραγματοποιήθηκε από το BBC το 1986 για τα 900 χρόνια από την παλαιότερη αγγλική απογραφή του 1086 και το οποίο αναφέρεται ως κλασικό παράδειγμα ψηφιακής αχρήστευσης (obsolescence).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prstGeom prst="rect">
            <a:avLst/>
          </a:prstGeom>
        </p:spPr>
        <p:txBody>
          <a:bodyPr/>
          <a:lstStyle/>
          <a:p>
            <a:pPr lvl="0"/>
            <a:endParaRPr/>
          </a:p>
        </p:txBody>
      </p:sp>
      <p:sp>
        <p:nvSpPr>
          <p:cNvPr id="110" name="Shape 110"/>
          <p:cNvSpPr>
            <a:spLocks noGrp="1"/>
          </p:cNvSpPr>
          <p:nvPr>
            <p:ph type="body" sz="quarter" idx="1"/>
          </p:nvPr>
        </p:nvSpPr>
        <p:spPr>
          <a:prstGeom prst="rect">
            <a:avLst/>
          </a:prstGeom>
        </p:spPr>
        <p:txBody>
          <a:bodyPr/>
          <a:lstStyle/>
          <a:p>
            <a:pPr lvl="0">
              <a:defRPr sz="1800"/>
            </a:pPr>
            <a:r>
              <a:rPr sz="2400"/>
              <a:t>Τι έχουμε τώρα μπροστά μας και σε τι θα μπορούσαν να συμβάλουν συναντήσεις εργασίας σαν τη σημερινή</a:t>
            </a:r>
          </a:p>
          <a:p>
            <a:pPr lvl="0">
              <a:defRPr sz="1800"/>
            </a:pPr>
            <a:r>
              <a:rPr sz="2400"/>
              <a:t>ώστε ο ερευνητής να χρησιμοποιήσει τις δυνατότητες της τεχνολογίας για να προσεγγίσει τις πηγές με νέους τρόπους προκειμένου να αυξήσει τη γνώση του για το περιβάλλον του.</a:t>
            </a:r>
          </a:p>
          <a:p>
            <a:pPr lvl="0">
              <a:defRPr sz="1800"/>
            </a:pPr>
            <a:r>
              <a:rPr sz="2400"/>
              <a:t>Πηγές με κατάλληλη μορφή και επαρκή περιγραφικά μεταδεδομένα</a:t>
            </a:r>
          </a:p>
          <a:p>
            <a:pPr lvl="0">
              <a:defRPr sz="1800"/>
            </a:pPr>
            <a:r>
              <a:rPr sz="2400"/>
              <a:t>Γνώση της μεθοδολογίας για να θέσουμε τα κατάλληλα ερωτήματα Δεξιότητες για να επεξεργαστούμε αυτές τις πηγές</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prstGeom prst="rect">
            <a:avLst/>
          </a:prstGeom>
        </p:spPr>
        <p:txBody>
          <a:bodyPr/>
          <a:lstStyle/>
          <a:p>
            <a:pPr lvl="0"/>
            <a:endParaRPr/>
          </a:p>
        </p:txBody>
      </p:sp>
      <p:sp>
        <p:nvSpPr>
          <p:cNvPr id="42" name="Shape 42"/>
          <p:cNvSpPr>
            <a:spLocks noGrp="1"/>
          </p:cNvSpPr>
          <p:nvPr>
            <p:ph type="body" sz="quarter" idx="1"/>
          </p:nvPr>
        </p:nvSpPr>
        <p:spPr>
          <a:prstGeom prst="rect">
            <a:avLst/>
          </a:prstGeom>
        </p:spPr>
        <p:txBody>
          <a:bodyPr/>
          <a:lstStyle/>
          <a:p>
            <a:pPr lvl="0">
              <a:defRPr sz="1800"/>
            </a:pPr>
            <a:r>
              <a:rPr sz="2400" dirty="0"/>
              <a:t>Digital divergence/ Ψηφιακή απόκλιση</a:t>
            </a:r>
          </a:p>
          <a:p>
            <a:pPr lvl="0">
              <a:defRPr sz="1800"/>
            </a:pPr>
            <a:r>
              <a:rPr sz="2400" dirty="0"/>
              <a:t>ICT research centres and university departments</a:t>
            </a:r>
          </a:p>
          <a:p>
            <a:pPr lvl="0">
              <a:defRPr sz="1800"/>
            </a:pPr>
            <a:r>
              <a:rPr sz="2400" dirty="0"/>
              <a:t>Humanities research centres, university departments, individual scholars</a:t>
            </a:r>
          </a:p>
          <a:p>
            <a:pPr lvl="0">
              <a:defRPr sz="1800"/>
            </a:pPr>
            <a:r>
              <a:rPr sz="2400" dirty="0"/>
              <a:t>Humanities research and education underfunded</a:t>
            </a:r>
          </a:p>
          <a:p>
            <a:pPr lvl="0">
              <a:defRPr sz="1800"/>
            </a:pPr>
            <a:r>
              <a:rPr sz="2400" dirty="0"/>
              <a:t>Role of Research Infrastructures</a:t>
            </a:r>
          </a:p>
          <a:p>
            <a:pPr lvl="0">
              <a:defRPr sz="1800"/>
            </a:pPr>
            <a:r>
              <a:rPr sz="2400" dirty="0"/>
              <a:t>Paradigm of DARIAH and other Humanities Research Infrastructure initiatives</a:t>
            </a:r>
            <a:r>
              <a:rPr sz="2400" dirty="0" smtClean="0"/>
              <a:t>.</a:t>
            </a:r>
            <a:endParaRPr lang="el-GR" sz="2400" dirty="0" smtClean="0"/>
          </a:p>
          <a:p>
            <a:pPr lvl="0">
              <a:defRPr sz="1800"/>
            </a:pPr>
            <a:endParaRPr lang="el-GR" sz="2400" dirty="0" smtClean="0"/>
          </a:p>
          <a:p>
            <a:pPr lvl="0">
              <a:defRPr sz="1800"/>
            </a:pPr>
            <a:r>
              <a:rPr lang="el-GR" sz="2400" dirty="0" smtClean="0"/>
              <a:t>Τα</a:t>
            </a:r>
            <a:r>
              <a:rPr lang="el-GR" sz="2400" baseline="0" dirty="0" smtClean="0"/>
              <a:t> παραδείγματα που θα χρησιμοποιήσω είναι ενδεικτικά- δεν πρόκειται για κατάλογο έργων- και θα είναι από το δικό μου επιστημονικό χώρο, διότι αυτόν γνωρίζω καλύτερα.</a:t>
            </a:r>
            <a:endParaRPr sz="2400" dirty="0"/>
          </a:p>
          <a:p>
            <a:pPr lvl="0">
              <a:defRPr sz="1800"/>
            </a:pPr>
            <a:endParaRPr sz="2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prstGeom prst="rect">
            <a:avLst/>
          </a:prstGeom>
        </p:spPr>
        <p:txBody>
          <a:bodyPr/>
          <a:lstStyle/>
          <a:p>
            <a:pPr lvl="0"/>
            <a:endParaRPr/>
          </a:p>
        </p:txBody>
      </p:sp>
      <p:sp>
        <p:nvSpPr>
          <p:cNvPr id="47" name="Shape 47"/>
          <p:cNvSpPr>
            <a:spLocks noGrp="1"/>
          </p:cNvSpPr>
          <p:nvPr>
            <p:ph type="body" sz="quarter" idx="1"/>
          </p:nvPr>
        </p:nvSpPr>
        <p:spPr>
          <a:prstGeom prst="rect">
            <a:avLst/>
          </a:prstGeom>
        </p:spPr>
        <p:txBody>
          <a:bodyPr/>
          <a:lstStyle/>
          <a:p>
            <a:pPr lvl="0">
              <a:defRPr sz="1800"/>
            </a:pPr>
            <a:r>
              <a:rPr sz="2400"/>
              <a:t>Within this first phase in the 1980s and 1990s, a number of  projects launched within archives departments of the banking sector, where scholars used computer technology to interpret large numerical datasets. Demographic, Economic and Social History as well as Social Sciences were among the disciplines that benefited first from this technological and methodological innovation.</a:t>
            </a:r>
          </a:p>
          <a:p>
            <a:pPr lvl="0">
              <a:defRPr sz="1800"/>
            </a:pPr>
            <a:endParaRPr sz="2400"/>
          </a:p>
          <a:p>
            <a:pPr lvl="0">
              <a:defRPr sz="1800"/>
            </a:pPr>
            <a:r>
              <a:rPr sz="2400"/>
              <a:t>Αλλά οι διοικήσεις των τραπεζών έχουν εγκαταλείψει τη χρηματοδότηση αυτών των πρωτοβουλιών και της τεχνολογίας που τις υποστηρίζει.</a:t>
            </a:r>
          </a:p>
          <a:p>
            <a:pPr lvl="0">
              <a:defRPr sz="1800"/>
            </a:pPr>
            <a:r>
              <a:rPr sz="2400"/>
              <a:t>Θα δούμε λίγο τώρα πως διαμορφώνεται η εικόνα προκειμένου για μία άλλη κατηγορία πηγών- τις σειρές κειμένων.</a:t>
            </a:r>
          </a:p>
          <a:p>
            <a:pPr lvl="0">
              <a:defRPr sz="1800"/>
            </a:pPr>
            <a:endParaRPr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prstGeom prst="rect">
            <a:avLst/>
          </a:prstGeom>
        </p:spPr>
        <p:txBody>
          <a:bodyPr/>
          <a:lstStyle/>
          <a:p>
            <a:pPr lvl="0"/>
            <a:endParaRPr/>
          </a:p>
        </p:txBody>
      </p:sp>
      <p:sp>
        <p:nvSpPr>
          <p:cNvPr id="55" name="Shape 55"/>
          <p:cNvSpPr>
            <a:spLocks noGrp="1"/>
          </p:cNvSpPr>
          <p:nvPr>
            <p:ph type="body" sz="quarter" idx="1"/>
          </p:nvPr>
        </p:nvSpPr>
        <p:spPr>
          <a:prstGeom prst="rect">
            <a:avLst/>
          </a:prstGeom>
        </p:spPr>
        <p:txBody>
          <a:bodyPr/>
          <a:lstStyle/>
          <a:p>
            <a:pPr lvl="0">
              <a:defRPr sz="1800"/>
            </a:pPr>
            <a:r>
              <a:rPr sz="2400" dirty="0"/>
              <a:t>State of affairs. Στις περισσότερες περιπτώσεις έχουμε μεγάλα σώματα κειμένων- εκδόσεις του προηγούμενου και του 19ου αιώνα σε μεγάλες σειρές σε αναλογική μορφή. (εικόνες από Άπαντα του Ρήγα </a:t>
            </a:r>
            <a:r>
              <a:rPr sz="2400" dirty="0" smtClean="0"/>
              <a:t>Βελεστινλή</a:t>
            </a:r>
            <a:r>
              <a:rPr lang="el-GR" sz="2400" smtClean="0"/>
              <a:t> 5 τ.</a:t>
            </a:r>
            <a:r>
              <a:rPr sz="2400" smtClean="0"/>
              <a:t> </a:t>
            </a:r>
            <a:r>
              <a:rPr sz="2400" dirty="0"/>
              <a:t>και από Αρχείο Kοινότητας </a:t>
            </a:r>
            <a:r>
              <a:rPr sz="2400" dirty="0" smtClean="0"/>
              <a:t>Ύδρας</a:t>
            </a:r>
            <a:r>
              <a:rPr lang="el-GR" sz="2400" dirty="0" smtClean="0"/>
              <a:t> 16 τ., 1921-1932</a:t>
            </a:r>
            <a:r>
              <a:rPr sz="2400" dirty="0" smtClean="0"/>
              <a:t>)</a:t>
            </a:r>
            <a:r>
              <a:rPr sz="2400" dirty="0"/>
              <a:t>.</a:t>
            </a:r>
          </a:p>
          <a:p>
            <a:pPr lvl="0">
              <a:defRPr sz="1800"/>
            </a:pPr>
            <a:endParaRPr sz="2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prstGeom prst="rect">
            <a:avLst/>
          </a:prstGeom>
        </p:spPr>
        <p:txBody>
          <a:bodyPr/>
          <a:lstStyle/>
          <a:p>
            <a:pPr lvl="0"/>
            <a:endParaRPr/>
          </a:p>
        </p:txBody>
      </p:sp>
      <p:sp>
        <p:nvSpPr>
          <p:cNvPr id="60" name="Shape 60"/>
          <p:cNvSpPr>
            <a:spLocks noGrp="1"/>
          </p:cNvSpPr>
          <p:nvPr>
            <p:ph type="body" sz="quarter" idx="1"/>
          </p:nvPr>
        </p:nvSpPr>
        <p:spPr>
          <a:prstGeom prst="rect">
            <a:avLst/>
          </a:prstGeom>
        </p:spPr>
        <p:txBody>
          <a:bodyPr/>
          <a:lstStyle/>
          <a:p>
            <a:pPr lvl="0">
              <a:defRPr sz="1800"/>
            </a:pPr>
            <a:r>
              <a:rPr sz="2400"/>
              <a:t>Αν πάμε στη μεγάλη ψηφιακή συλλογή των εφημερίδων της Βιβλιοθήκης της Βουλής και επιλέξουμε από τον κατάλογο, εμφανίζεται ένα σώμα εφημερίδας</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prstGeom prst="rect">
            <a:avLst/>
          </a:prstGeom>
        </p:spPr>
        <p:txBody>
          <a:bodyPr/>
          <a:lstStyle/>
          <a:p>
            <a:pPr lvl="0"/>
            <a:endParaRPr/>
          </a:p>
        </p:txBody>
      </p:sp>
      <p:sp>
        <p:nvSpPr>
          <p:cNvPr id="65" name="Shape 65"/>
          <p:cNvSpPr>
            <a:spLocks noGrp="1"/>
          </p:cNvSpPr>
          <p:nvPr>
            <p:ph type="body" sz="quarter" idx="1"/>
          </p:nvPr>
        </p:nvSpPr>
        <p:spPr>
          <a:prstGeom prst="rect">
            <a:avLst/>
          </a:prstGeom>
        </p:spPr>
        <p:txBody>
          <a:bodyPr/>
          <a:lstStyle/>
          <a:p>
            <a:pPr lvl="0">
              <a:defRPr sz="1800"/>
            </a:pPr>
            <a:r>
              <a:rPr sz="2400"/>
              <a:t>το οποίο έχει αυτή τη μορφή.</a:t>
            </a:r>
          </a:p>
          <a:p>
            <a:pPr lvl="0">
              <a:defRPr sz="1800"/>
            </a:pPr>
            <a:r>
              <a:rPr sz="2400"/>
              <a:t>Είναι πολύ σημαντική πρόοδος, και πολλοί από μας έχουν περάσει ώρες μελετώντας εφημερίδες και άλλο έντυπο υλικό σε αυτή τη μορφή.</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pPr lvl="0"/>
            <a:endParaRPr/>
          </a:p>
        </p:txBody>
      </p:sp>
      <p:sp>
        <p:nvSpPr>
          <p:cNvPr id="70" name="Shape 70"/>
          <p:cNvSpPr>
            <a:spLocks noGrp="1"/>
          </p:cNvSpPr>
          <p:nvPr>
            <p:ph type="body" sz="quarter" idx="1"/>
          </p:nvPr>
        </p:nvSpPr>
        <p:spPr>
          <a:prstGeom prst="rect">
            <a:avLst/>
          </a:prstGeom>
        </p:spPr>
        <p:txBody>
          <a:bodyPr/>
          <a:lstStyle/>
          <a:p>
            <a:pPr lvl="0">
              <a:defRPr sz="1800"/>
            </a:pPr>
            <a:r>
              <a:rPr sz="2400"/>
              <a:t>Ανέμη&gt; Εμμανουήλ Φωτιάδης&gt; Σύντομος πραγματεία περί επικού μέτρου και επικής διαλέκτου</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a:p>
        </p:txBody>
      </p:sp>
      <p:sp>
        <p:nvSpPr>
          <p:cNvPr id="75" name="Shape 75"/>
          <p:cNvSpPr>
            <a:spLocks noGrp="1"/>
          </p:cNvSpPr>
          <p:nvPr>
            <p:ph type="body" sz="quarter" idx="1"/>
          </p:nvPr>
        </p:nvSpPr>
        <p:spPr>
          <a:prstGeom prst="rect">
            <a:avLst/>
          </a:prstGeom>
        </p:spPr>
        <p:txBody>
          <a:bodyPr/>
          <a:lstStyle/>
          <a:p>
            <a:pPr lvl="0">
              <a:defRPr sz="1800"/>
            </a:pPr>
            <a:r>
              <a:rPr sz="2400"/>
              <a:t>Ανέμη&gt; Εμμανουήλ Φωτιάδης&gt; Σύντομος πραγματεία περί επικού μέτρου και επικής διαλέκτου.</a:t>
            </a:r>
          </a:p>
          <a:p>
            <a:pPr lvl="0">
              <a:defRPr sz="1800"/>
            </a:pPr>
            <a:r>
              <a:rPr sz="2400"/>
              <a:t>Αλλά αυτή είναι μέρος μόνο του υλικού που διατίθεται στην έρευνα. Το πιο πρόσφατο ήδη διατίθεται ήδη σε καθαρά ψηφιακή μορφή, όπως αυτή:</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prstGeom prst="rect">
            <a:avLst/>
          </a:prstGeom>
        </p:spPr>
        <p:txBody>
          <a:bodyPr/>
          <a:lstStyle/>
          <a:p>
            <a:pPr lvl="0"/>
            <a:endParaRPr/>
          </a:p>
        </p:txBody>
      </p:sp>
      <p:sp>
        <p:nvSpPr>
          <p:cNvPr id="81" name="Shape 81"/>
          <p:cNvSpPr>
            <a:spLocks noGrp="1"/>
          </p:cNvSpPr>
          <p:nvPr>
            <p:ph type="body" sz="quarter" idx="1"/>
          </p:nvPr>
        </p:nvSpPr>
        <p:spPr>
          <a:prstGeom prst="rect">
            <a:avLst/>
          </a:prstGeom>
        </p:spPr>
        <p:txBody>
          <a:bodyPr/>
          <a:lstStyle/>
          <a:p>
            <a:pPr lvl="0">
              <a:defRPr sz="1800"/>
            </a:pPr>
            <a:r>
              <a:rPr sz="2400"/>
              <a:t>από τις εσωτερικές σελίδες της Καθημερινής.</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t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greek-language.gr/Resources/literature/tools/concordance/index.html" TargetMode="Externa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arxeiomnimon.gak.gr/" TargetMode="External"/><Relationship Id="rId4" Type="http://schemas.openxmlformats.org/officeDocument/2006/relationships/hyperlink" Target="http://digitalcrete.ims.forth.gr/" TargetMode="External"/><Relationship Id="rId5" Type="http://schemas.openxmlformats.org/officeDocument/2006/relationships/hyperlink" Target="http://www.venizelosarchives.gr/en/index.asp" TargetMode="External"/><Relationship Id="rId6" Type="http://schemas.openxmlformats.org/officeDocument/2006/relationships/hyperlink" Target="http://www.greek-language.gr/greekLang/index.html" TargetMode="External"/><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psifiakaarxeia.academyofathens.gr/en/index.html" TargetMode="External"/><Relationship Id="rId4" Type="http://schemas.openxmlformats.org/officeDocument/2006/relationships/hyperlink" Target="http://www.eie.gr/nhrf/institutes/igra/projects/boubon/introduction.asp" TargetMode="External"/><Relationship Id="rId5" Type="http://schemas.openxmlformats.org/officeDocument/2006/relationships/hyperlink" Target="http://www.ims.forth.gr/project.php?c=45&amp;l=e&amp;s=&amp;pid=26&amp;d=6" TargetMode="External"/><Relationship Id="rId6" Type="http://schemas.openxmlformats.org/officeDocument/2006/relationships/hyperlink" Target="http://www.hprt-archives.gr/V3/public/main/index.aspx" TargetMode="External"/><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139.91.183.29/annakom/Index?language=en" TargetMode="External"/><Relationship Id="rId5" Type="http://schemas.openxmlformats.org/officeDocument/2006/relationships/hyperlink" Target="http://www.atsf.co.uk/dottext/domesday.html" TargetMode="External"/><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0.t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dcu.gr/index.php?p=home&amp;section=&amp;id=&amp;lang=en" TargetMode="Externa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ha.nbg.gr/ereunit_program.html" TargetMode="External"/><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anemi.lib.uoc.gr/" TargetMode="Externa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kathimerini.gr/" TargetMode="External"/><Relationship Id="rId5"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endParaRPr/>
          </a:p>
        </p:txBody>
      </p:sp>
      <p:sp>
        <p:nvSpPr>
          <p:cNvPr id="33" name="Shape 33"/>
          <p:cNvSpPr>
            <a:spLocks noGrp="1"/>
          </p:cNvSpPr>
          <p:nvPr>
            <p:ph type="body" idx="1"/>
          </p:nvPr>
        </p:nvSpPr>
        <p:spPr>
          <a:xfrm>
            <a:off x="971923" y="6207968"/>
            <a:ext cx="11060954" cy="2284067"/>
          </a:xfrm>
          <a:prstGeom prst="rect">
            <a:avLst/>
          </a:prstGeom>
        </p:spPr>
        <p:txBody>
          <a:bodyPr/>
          <a:lstStyle/>
          <a:p>
            <a:pPr lvl="0" defTabSz="443991">
              <a:defRPr sz="1800"/>
            </a:pPr>
            <a:r>
              <a:rPr sz="2432" b="1" dirty="0"/>
              <a:t>Digital Humanities in Greece</a:t>
            </a:r>
          </a:p>
          <a:p>
            <a:pPr lvl="0" defTabSz="443991">
              <a:defRPr sz="1800"/>
            </a:pPr>
            <a:r>
              <a:rPr sz="2432" b="1" dirty="0"/>
              <a:t>or</a:t>
            </a:r>
          </a:p>
          <a:p>
            <a:pPr lvl="0" defTabSz="443991">
              <a:defRPr sz="1800"/>
            </a:pPr>
            <a:r>
              <a:rPr sz="2432" b="1" dirty="0"/>
              <a:t>How Greek humanists use digital technologies</a:t>
            </a:r>
          </a:p>
          <a:p>
            <a:pPr lvl="0" defTabSz="443991">
              <a:defRPr sz="1800"/>
            </a:pPr>
            <a:endParaRPr sz="2432" b="1" dirty="0"/>
          </a:p>
          <a:p>
            <a:pPr lvl="0" defTabSz="443991">
              <a:defRPr sz="1800"/>
            </a:pPr>
            <a:r>
              <a:rPr sz="2432" b="1" dirty="0"/>
              <a:t>Πως οι </a:t>
            </a:r>
            <a:r>
              <a:rPr sz="2432" b="1" dirty="0" smtClean="0"/>
              <a:t>ερευνητές</a:t>
            </a:r>
            <a:r>
              <a:rPr lang="el-GR" sz="2432" b="1" dirty="0" smtClean="0"/>
              <a:t> των ανθρωπιστικών επιστημών</a:t>
            </a:r>
            <a:r>
              <a:rPr sz="2432" b="1" dirty="0" smtClean="0"/>
              <a:t> </a:t>
            </a:r>
            <a:r>
              <a:rPr sz="2432" b="1" dirty="0"/>
              <a:t>χρησιμοποιούν τις ψηφιακές τεχνολογίες στην Ελλάδα</a:t>
            </a:r>
          </a:p>
        </p:txBody>
      </p:sp>
      <p:pic>
        <p:nvPicPr>
          <p:cNvPr id="34" name="pasted-image.tif"/>
          <p:cNvPicPr/>
          <p:nvPr/>
        </p:nvPicPr>
        <p:blipFill>
          <a:blip r:embed="rId3">
            <a:extLst/>
          </a:blip>
          <a:stretch>
            <a:fillRect/>
          </a:stretch>
        </p:blipFill>
        <p:spPr>
          <a:xfrm>
            <a:off x="0" y="781297"/>
            <a:ext cx="13004800" cy="5016007"/>
          </a:xfrm>
          <a:prstGeom prst="rect">
            <a:avLst/>
          </a:prstGeom>
          <a:ln w="12700">
            <a:miter lim="400000"/>
          </a:ln>
        </p:spPr>
      </p:pic>
      <p:sp>
        <p:nvSpPr>
          <p:cNvPr id="35" name="Shape 35"/>
          <p:cNvSpPr/>
          <p:nvPr/>
        </p:nvSpPr>
        <p:spPr>
          <a:xfrm>
            <a:off x="9992283" y="8902700"/>
            <a:ext cx="2773834"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1200"/>
              <a:t>Helen Katsiadakis/ Ελένη Κατσιαδάκη</a:t>
            </a:r>
          </a:p>
          <a:p>
            <a:pPr lvl="0">
              <a:defRPr sz="1800"/>
            </a:pPr>
            <a:r>
              <a:rPr sz="1200"/>
              <a:t>Academy of Athens/ Ακαδημία Αθηνών</a:t>
            </a:r>
          </a:p>
          <a:p>
            <a:pPr lvl="0">
              <a:defRPr sz="1800"/>
            </a:pPr>
            <a:r>
              <a:rPr sz="1200"/>
              <a:t>30 May/ 30 Μαΐου 2014</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Waves.png"/>
          <p:cNvPicPr/>
          <p:nvPr/>
        </p:nvPicPr>
        <p:blipFill>
          <a:blip r:embed="rId3">
            <a:extLst/>
          </a:blip>
          <a:stretch>
            <a:fillRect/>
          </a:stretch>
        </p:blipFill>
        <p:spPr>
          <a:xfrm>
            <a:off x="4899934" y="4668780"/>
            <a:ext cx="8128001" cy="5080001"/>
          </a:xfrm>
          <a:prstGeom prst="rect">
            <a:avLst/>
          </a:prstGeom>
          <a:ln w="12700">
            <a:miter lim="400000"/>
          </a:ln>
        </p:spPr>
      </p:pic>
      <p:sp>
        <p:nvSpPr>
          <p:cNvPr id="84" name="Shape 84"/>
          <p:cNvSpPr>
            <a:spLocks noGrp="1"/>
          </p:cNvSpPr>
          <p:nvPr>
            <p:ph type="body" idx="1"/>
          </p:nvPr>
        </p:nvSpPr>
        <p:spPr>
          <a:xfrm>
            <a:off x="1100562" y="441030"/>
            <a:ext cx="11099801" cy="8541509"/>
          </a:xfrm>
          <a:prstGeom prst="rect">
            <a:avLst/>
          </a:prstGeom>
        </p:spPr>
        <p:txBody>
          <a:bodyPr/>
          <a:lstStyle/>
          <a:p>
            <a:pPr marL="0" lvl="0" indent="0" defTabSz="566674">
              <a:spcBef>
                <a:spcPts val="4000"/>
              </a:spcBef>
              <a:buSzTx/>
              <a:buNone/>
              <a:defRPr sz="1800"/>
            </a:pPr>
            <a:r>
              <a:rPr sz="3492"/>
              <a:t>State of affairs</a:t>
            </a:r>
          </a:p>
          <a:p>
            <a:pPr marL="0" lvl="0" indent="0" defTabSz="566674">
              <a:spcBef>
                <a:spcPts val="4000"/>
              </a:spcBef>
              <a:buSzTx/>
              <a:buNone/>
              <a:defRPr sz="1800"/>
            </a:pPr>
            <a:r>
              <a:rPr sz="3492"/>
              <a:t>A more recent example:</a:t>
            </a:r>
          </a:p>
          <a:p>
            <a:pPr marL="0" lvl="0" indent="0" defTabSz="566674">
              <a:spcBef>
                <a:spcPts val="4000"/>
              </a:spcBef>
              <a:buSzTx/>
              <a:buNone/>
              <a:defRPr sz="1800"/>
            </a:pPr>
            <a:r>
              <a:rPr sz="3492" u="sng">
                <a:hlinkClick r:id="rId4"/>
              </a:rPr>
              <a:t>http://www.greek-language.gr/Resources/literature/tools/concordance/index.html</a:t>
            </a:r>
            <a:endParaRPr sz="3492"/>
          </a:p>
          <a:p>
            <a:pPr marL="0" lvl="0" indent="0" defTabSz="566674">
              <a:spcBef>
                <a:spcPts val="4000"/>
              </a:spcBef>
              <a:buSzTx/>
              <a:buNone/>
              <a:defRPr sz="1800"/>
            </a:pPr>
            <a:endParaRPr sz="3492"/>
          </a:p>
          <a:p>
            <a:pPr marL="0" lvl="0" indent="0" defTabSz="566674">
              <a:spcBef>
                <a:spcPts val="4000"/>
              </a:spcBef>
              <a:buSzTx/>
              <a:buNone/>
              <a:defRPr sz="1800"/>
            </a:pPr>
            <a:endParaRPr sz="3492"/>
          </a:p>
          <a:p>
            <a:pPr marL="0" lvl="0" indent="0" defTabSz="566674">
              <a:spcBef>
                <a:spcPts val="4000"/>
              </a:spcBef>
              <a:buSzTx/>
              <a:buNone/>
              <a:defRPr sz="1800"/>
            </a:pPr>
            <a:endParaRPr sz="3492"/>
          </a:p>
          <a:p>
            <a:pPr marL="0" lvl="0" indent="0" defTabSz="566674">
              <a:spcBef>
                <a:spcPts val="4000"/>
              </a:spcBef>
              <a:buSzTx/>
              <a:buNone/>
              <a:defRPr sz="1800"/>
            </a:pPr>
            <a:endParaRPr sz="3492"/>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Waves.png"/>
          <p:cNvPicPr/>
          <p:nvPr/>
        </p:nvPicPr>
        <p:blipFill>
          <a:blip r:embed="rId3">
            <a:extLst/>
          </a:blip>
          <a:stretch>
            <a:fillRect/>
          </a:stretch>
        </p:blipFill>
        <p:spPr>
          <a:xfrm>
            <a:off x="4899934" y="4668780"/>
            <a:ext cx="8128001" cy="5080001"/>
          </a:xfrm>
          <a:prstGeom prst="rect">
            <a:avLst/>
          </a:prstGeom>
          <a:ln w="12700">
            <a:miter lim="400000"/>
          </a:ln>
        </p:spPr>
      </p:pic>
      <p:sp>
        <p:nvSpPr>
          <p:cNvPr id="89" name="Shape 89"/>
          <p:cNvSpPr/>
          <p:nvPr/>
        </p:nvSpPr>
        <p:spPr>
          <a:xfrm>
            <a:off x="5432177" y="751011"/>
            <a:ext cx="5144293" cy="734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1600"/>
              <a:t>&lt;div class="poem cnd_text"&gt;&lt;h3 class="align-center case-allcaps"&gt;</a:t>
            </a:r>
          </a:p>
          <a:p>
            <a:pPr lvl="0" algn="l">
              <a:defRPr sz="1800"/>
            </a:pPr>
            <a:r>
              <a:rPr sz="1600"/>
              <a:t>​​​​​Μάταια</a:t>
            </a:r>
          </a:p>
          <a:p>
            <a:pPr lvl="0" algn="l">
              <a:defRPr sz="1800"/>
            </a:pPr>
            <a:r>
              <a:rPr sz="1600"/>
              <a:t>&lt;/h3&gt;</a:t>
            </a:r>
          </a:p>
          <a:p>
            <a:pPr lvl="0" algn="l">
              <a:defRPr sz="1800"/>
            </a:pPr>
            <a:r>
              <a:rPr sz="1600"/>
              <a:t>&lt;table style="position: relative" align="center"&gt;&lt;tbody&gt;&lt;tr&gt;&lt;td&gt;&lt;p&gt;</a:t>
            </a:r>
          </a:p>
          <a:p>
            <a:pPr lvl="0" algn="l">
              <a:defRPr sz="1800"/>
            </a:pPr>
            <a:r>
              <a:rPr sz="1600"/>
              <a:t>&lt;span class="l"&gt;Απ’ τον άπιαστο κόσμο&lt;/span&gt;</a:t>
            </a:r>
          </a:p>
          <a:p>
            <a:pPr lvl="0" algn="l">
              <a:defRPr sz="1800"/>
            </a:pPr>
            <a:r>
              <a:rPr sz="1600"/>
              <a:t>&lt;span class="l"&gt;κάτι έχει κοινωνήσει&lt;/span&gt;</a:t>
            </a:r>
          </a:p>
          <a:p>
            <a:pPr lvl="0" algn="l">
              <a:defRPr sz="1800"/>
            </a:pPr>
            <a:r>
              <a:rPr sz="1600"/>
              <a:t>&lt;span class="l"&gt;ο νους πὄχει ζητήσει&lt;/span&gt;</a:t>
            </a:r>
          </a:p>
          <a:p>
            <a:pPr lvl="0" algn="l">
              <a:defRPr sz="1800"/>
            </a:pPr>
            <a:r>
              <a:rPr sz="1600"/>
              <a:t>&lt;span class="l"&gt;τον άγνωστο Θεό·&lt;/span&gt;</a:t>
            </a:r>
          </a:p>
          <a:p>
            <a:pPr lvl="0" algn="l">
              <a:defRPr sz="1800"/>
            </a:pPr>
            <a:r>
              <a:rPr sz="1600"/>
              <a:t>&lt;/p&gt;&lt;p&gt;</a:t>
            </a:r>
          </a:p>
          <a:p>
            <a:pPr lvl="0" algn="l">
              <a:defRPr sz="1800"/>
            </a:pPr>
            <a:r>
              <a:rPr sz="1600"/>
              <a:t>&lt;span class="numbering"&gt;5 &lt;/span&gt;&lt;span class="l"&gt;κάτι που ωραίο εχύθη&lt;/span&gt;</a:t>
            </a:r>
          </a:p>
          <a:p>
            <a:pPr lvl="0" algn="l">
              <a:defRPr sz="1800"/>
            </a:pPr>
            <a:r>
              <a:rPr sz="1600"/>
              <a:t>&lt;span class="l"&gt;στα στήθη για ν’ ανάψει&lt;/span&gt;</a:t>
            </a:r>
          </a:p>
          <a:p>
            <a:pPr lvl="0" algn="l">
              <a:defRPr sz="1800"/>
            </a:pPr>
            <a:r>
              <a:rPr sz="1600"/>
              <a:t>&lt;span class="l"&gt;με του ηλιού τη λάμψη&lt;/span&gt;</a:t>
            </a:r>
          </a:p>
          <a:p>
            <a:pPr lvl="0" algn="l">
              <a:defRPr sz="1800"/>
            </a:pPr>
            <a:r>
              <a:rPr sz="1600"/>
              <a:t>&lt;span class="l"&gt;κάθε όνειρό μου αχνό.&lt;/span&gt;</a:t>
            </a:r>
          </a:p>
          <a:p>
            <a:pPr lvl="0" algn="l">
              <a:defRPr sz="1800"/>
            </a:pPr>
            <a:r>
              <a:rPr sz="1600"/>
              <a:t>&lt;/p&gt;&lt;p&gt;</a:t>
            </a:r>
          </a:p>
          <a:p>
            <a:pPr lvl="0" algn="l">
              <a:defRPr sz="1800"/>
            </a:pPr>
            <a:r>
              <a:rPr sz="1600"/>
              <a:t>&lt;span class="l"&gt;Κι άπλωσε χωρίς άκρη,&lt;/span&gt;</a:t>
            </a:r>
          </a:p>
          <a:p>
            <a:pPr lvl="0" algn="l">
              <a:defRPr sz="1800"/>
            </a:pPr>
            <a:r>
              <a:rPr sz="1600"/>
              <a:t>&lt;span class="numbering"&gt;10 &lt;/span&gt;&lt;span class="l"&gt;του τραγουδιού η &lt;span class="name"&gt;Πυθία&lt;/span&gt;&lt;/span&gt;</a:t>
            </a:r>
          </a:p>
          <a:p>
            <a:pPr lvl="0" algn="l">
              <a:defRPr sz="1800"/>
            </a:pPr>
            <a:r>
              <a:rPr sz="1600"/>
              <a:t>&lt;span class="l"&gt;στης γης την αμαρτία&lt;/span&gt;</a:t>
            </a:r>
          </a:p>
          <a:p>
            <a:pPr lvl="0" algn="l">
              <a:defRPr sz="1800"/>
            </a:pPr>
            <a:r>
              <a:rPr sz="1600"/>
              <a:t>&lt;span class="l"&gt;νιοξύπνητα φτερά,&lt;/span&gt;</a:t>
            </a:r>
          </a:p>
          <a:p>
            <a:pPr lvl="0" algn="l">
              <a:defRPr sz="1800"/>
            </a:pPr>
            <a:r>
              <a:rPr sz="1600"/>
              <a:t>&lt;/p&gt;&lt;p&gt;</a:t>
            </a:r>
          </a:p>
          <a:p>
            <a:pPr lvl="0" algn="l">
              <a:defRPr sz="1800"/>
            </a:pPr>
            <a:r>
              <a:rPr sz="1600"/>
              <a:t>&lt;span class="l"&gt;μα δω δε θε ν’ ακούσεις&lt;/span&gt;</a:t>
            </a:r>
          </a:p>
          <a:p>
            <a:pPr lvl="0" algn="l">
              <a:defRPr sz="1800"/>
            </a:pPr>
            <a:r>
              <a:rPr sz="1600"/>
              <a:t>&lt;span class="l"&gt;ό,τι η ψυχή σού λέει&lt;/span&gt;</a:t>
            </a:r>
          </a:p>
          <a:p>
            <a:pPr lvl="0" algn="l">
              <a:defRPr sz="1800"/>
            </a:pPr>
            <a:r>
              <a:rPr sz="1600"/>
              <a:t>&lt;span class="numbering"&gt;15 &lt;/span&gt;&lt;span class="l"&gt;στον κόσμο αυτ’ όπου κλαίει&lt;/span&gt;</a:t>
            </a:r>
          </a:p>
          <a:p>
            <a:pPr lvl="0" algn="l">
              <a:defRPr sz="1800"/>
            </a:pPr>
            <a:r>
              <a:rPr sz="1600"/>
              <a:t>&lt;span class="l"&gt;ακόμα κι η χαρά.&lt;/span&gt;​​​​​</a:t>
            </a:r>
          </a:p>
          <a:p>
            <a:pPr lvl="0" algn="l">
              <a:defRPr sz="1800"/>
            </a:pPr>
            <a:r>
              <a:rPr sz="1600"/>
              <a:t>&lt;/p&gt;&lt;/td&gt;&lt;/tr&gt;&lt;/tbody&gt;&lt;/table&gt;&lt;/div&gt;</a:t>
            </a:r>
          </a:p>
        </p:txBody>
      </p:sp>
      <p:sp>
        <p:nvSpPr>
          <p:cNvPr id="90" name="Shape 90"/>
          <p:cNvSpPr/>
          <p:nvPr/>
        </p:nvSpPr>
        <p:spPr>
          <a:xfrm>
            <a:off x="1559687" y="1170111"/>
            <a:ext cx="4839019" cy="650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2000"/>
              <a:t> Μάταια</a:t>
            </a:r>
          </a:p>
          <a:p>
            <a:pPr lvl="0">
              <a:defRPr sz="1800"/>
            </a:pPr>
            <a:endParaRPr sz="2000"/>
          </a:p>
          <a:p>
            <a:pPr lvl="0" algn="l">
              <a:defRPr sz="1800"/>
            </a:pPr>
            <a:r>
              <a:rPr sz="2000"/>
              <a:t>Απ’ τον άπιαστο κόσμο</a:t>
            </a:r>
          </a:p>
          <a:p>
            <a:pPr lvl="0" algn="l">
              <a:defRPr sz="1800"/>
            </a:pPr>
            <a:r>
              <a:rPr sz="2000"/>
              <a:t>κάτι έχει κοινωνήσει </a:t>
            </a:r>
          </a:p>
          <a:p>
            <a:pPr lvl="0" algn="l">
              <a:defRPr sz="1800"/>
            </a:pPr>
            <a:r>
              <a:rPr sz="2000"/>
              <a:t>ο νους πὄχει ζητήσει </a:t>
            </a:r>
          </a:p>
          <a:p>
            <a:pPr lvl="0" algn="l">
              <a:defRPr sz="1800"/>
            </a:pPr>
            <a:r>
              <a:rPr sz="2000"/>
              <a:t>τον άγνωστο Θεό·</a:t>
            </a:r>
          </a:p>
          <a:p>
            <a:pPr lvl="0" algn="l">
              <a:defRPr sz="1800"/>
            </a:pPr>
            <a:endParaRPr sz="2000"/>
          </a:p>
          <a:p>
            <a:pPr lvl="0" algn="l">
              <a:defRPr sz="1800"/>
            </a:pPr>
            <a:r>
              <a:rPr sz="2000"/>
              <a:t>κάτι που ωραίο εχύθη</a:t>
            </a:r>
          </a:p>
          <a:p>
            <a:pPr lvl="0" algn="l">
              <a:defRPr sz="1800"/>
            </a:pPr>
            <a:r>
              <a:rPr sz="2000"/>
              <a:t>στα στήθη για ν’ ανάψει</a:t>
            </a:r>
          </a:p>
          <a:p>
            <a:pPr lvl="0" algn="l">
              <a:defRPr sz="1800"/>
            </a:pPr>
            <a:r>
              <a:rPr sz="2000"/>
              <a:t>με του ηλιού τη λάμψη</a:t>
            </a:r>
          </a:p>
          <a:p>
            <a:pPr lvl="0" algn="l">
              <a:defRPr sz="1800"/>
            </a:pPr>
            <a:r>
              <a:rPr sz="2000"/>
              <a:t>κάθε όνειρό μου αχνό.</a:t>
            </a:r>
          </a:p>
          <a:p>
            <a:pPr lvl="0" algn="l">
              <a:defRPr sz="1800"/>
            </a:pPr>
            <a:endParaRPr sz="2000"/>
          </a:p>
          <a:p>
            <a:pPr lvl="0" algn="l">
              <a:defRPr sz="1800"/>
            </a:pPr>
            <a:r>
              <a:rPr sz="2000"/>
              <a:t>Κι άπλωσε χωρίς άκρη,</a:t>
            </a:r>
          </a:p>
          <a:p>
            <a:pPr lvl="0" algn="l">
              <a:defRPr sz="1800"/>
            </a:pPr>
            <a:r>
              <a:rPr sz="2000"/>
              <a:t>του τραγουδιού η Πυθία</a:t>
            </a:r>
          </a:p>
          <a:p>
            <a:pPr lvl="0" algn="l">
              <a:defRPr sz="1800"/>
            </a:pPr>
            <a:r>
              <a:rPr sz="2000"/>
              <a:t>στης γης την αμαρτία</a:t>
            </a:r>
          </a:p>
          <a:p>
            <a:pPr lvl="0" algn="l">
              <a:defRPr sz="1800"/>
            </a:pPr>
            <a:r>
              <a:rPr sz="2000"/>
              <a:t>νιοξύπνητα φτερά,</a:t>
            </a:r>
          </a:p>
          <a:p>
            <a:pPr lvl="0" algn="l">
              <a:defRPr sz="1800"/>
            </a:pPr>
            <a:endParaRPr sz="2000"/>
          </a:p>
          <a:p>
            <a:pPr lvl="0" algn="l">
              <a:defRPr sz="1800"/>
            </a:pPr>
            <a:r>
              <a:rPr sz="2000"/>
              <a:t>μα δω δε θε ν’ ακούσεις </a:t>
            </a:r>
          </a:p>
          <a:p>
            <a:pPr lvl="0" algn="l">
              <a:defRPr sz="1800"/>
            </a:pPr>
            <a:r>
              <a:rPr sz="2000"/>
              <a:t>ό,τι η ψυχή σού λέει </a:t>
            </a:r>
          </a:p>
          <a:p>
            <a:pPr lvl="0" algn="l">
              <a:defRPr sz="1800"/>
            </a:pPr>
            <a:r>
              <a:rPr sz="2000"/>
              <a:t>στον κόσμο αυτ’ όπου κλαίει</a:t>
            </a:r>
          </a:p>
          <a:p>
            <a:pPr lvl="0" algn="l">
              <a:defRPr sz="1800"/>
            </a:pPr>
            <a:r>
              <a:rPr sz="2000"/>
              <a:t>ακόμα κι η χαρά.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Waves.png"/>
          <p:cNvPicPr/>
          <p:nvPr/>
        </p:nvPicPr>
        <p:blipFill>
          <a:blip r:embed="rId2">
            <a:extLst/>
          </a:blip>
          <a:stretch>
            <a:fillRect/>
          </a:stretch>
        </p:blipFill>
        <p:spPr>
          <a:xfrm>
            <a:off x="4899934" y="4668780"/>
            <a:ext cx="8128001" cy="5080001"/>
          </a:xfrm>
          <a:prstGeom prst="rect">
            <a:avLst/>
          </a:prstGeom>
          <a:ln w="12700">
            <a:miter lim="400000"/>
          </a:ln>
        </p:spPr>
      </p:pic>
      <p:sp>
        <p:nvSpPr>
          <p:cNvPr id="95" name="Shape 95"/>
          <p:cNvSpPr/>
          <p:nvPr/>
        </p:nvSpPr>
        <p:spPr>
          <a:xfrm>
            <a:off x="63433" y="1746406"/>
            <a:ext cx="12331825" cy="454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833966" lvl="0" indent="-148166" algn="l" defTabSz="457200">
              <a:spcBef>
                <a:spcPts val="1000"/>
              </a:spcBef>
              <a:buSzPct val="75000"/>
              <a:buChar char="•"/>
              <a:defRPr sz="1800"/>
            </a:pPr>
            <a:endParaRPr sz="2600">
              <a:uFill>
                <a:solidFill/>
              </a:uFill>
            </a:endParaRPr>
          </a:p>
          <a:p>
            <a:pPr marL="765527" lvl="1" indent="-321027" algn="l" defTabSz="12700">
              <a:spcBef>
                <a:spcPts val="1000"/>
              </a:spcBef>
              <a:buSzPct val="75000"/>
              <a:buChar char="•"/>
              <a:defRPr sz="1800"/>
            </a:pPr>
            <a:r>
              <a:rPr sz="2600" u="sng">
                <a:solidFill>
                  <a:srgbClr val="011993"/>
                </a:solidFill>
                <a:uFill>
                  <a:solidFill/>
                </a:uFill>
                <a:hlinkClick r:id="rId3"/>
              </a:rPr>
              <a:t>Archeiomnimon</a:t>
            </a:r>
            <a:r>
              <a:rPr sz="2600">
                <a:uFill>
                  <a:solidFill/>
                </a:uFill>
              </a:rPr>
              <a:t>, both a collections portal and a tool developed at the General</a:t>
            </a:r>
            <a:br>
              <a:rPr sz="2600">
                <a:uFill>
                  <a:solidFill/>
                </a:uFill>
              </a:rPr>
            </a:br>
            <a:r>
              <a:rPr sz="2600">
                <a:uFill>
                  <a:solidFill/>
                </a:uFill>
              </a:rPr>
              <a:t>State Archives</a:t>
            </a:r>
          </a:p>
          <a:p>
            <a:pPr marL="833966" lvl="0" indent="-148166" algn="l" defTabSz="457200">
              <a:spcBef>
                <a:spcPts val="1000"/>
              </a:spcBef>
              <a:buSzPct val="75000"/>
              <a:buChar char="•"/>
              <a:defRPr sz="1800"/>
            </a:pPr>
            <a:r>
              <a:rPr sz="2600" u="sng">
                <a:solidFill>
                  <a:srgbClr val="011993"/>
                </a:solidFill>
                <a:uFill>
                  <a:solidFill/>
                </a:uFill>
                <a:hlinkClick r:id="rId4"/>
              </a:rPr>
              <a:t>Digital Crete</a:t>
            </a:r>
            <a:r>
              <a:rPr sz="2600">
                <a:uFill>
                  <a:solidFill/>
                </a:uFill>
              </a:rPr>
              <a:t>, a project by the Institute for Mediterranean Studies with the</a:t>
            </a:r>
            <a:br>
              <a:rPr sz="2600">
                <a:uFill>
                  <a:solidFill/>
                </a:uFill>
              </a:rPr>
            </a:br>
            <a:r>
              <a:rPr sz="2600">
                <a:uFill>
                  <a:solidFill/>
                </a:uFill>
              </a:rPr>
              <a:t>technical expertise of </a:t>
            </a:r>
            <a:r>
              <a:rPr sz="2600">
                <a:solidFill>
                  <a:srgbClr val="00000A"/>
                </a:solidFill>
                <a:uFill>
                  <a:solidFill/>
                </a:uFill>
              </a:rPr>
              <a:t>its Laboratory of Geophysical - Satellite Remote</a:t>
            </a:r>
            <a:br>
              <a:rPr sz="2600">
                <a:solidFill>
                  <a:srgbClr val="00000A"/>
                </a:solidFill>
                <a:uFill>
                  <a:solidFill/>
                </a:uFill>
              </a:rPr>
            </a:br>
            <a:r>
              <a:rPr sz="2600">
                <a:solidFill>
                  <a:srgbClr val="00000A"/>
                </a:solidFill>
                <a:uFill>
                  <a:solidFill/>
                </a:uFill>
              </a:rPr>
              <a:t>Sensing and Archaeo-environment</a:t>
            </a:r>
            <a:endParaRPr sz="2600">
              <a:uFill>
                <a:solidFill/>
              </a:uFill>
            </a:endParaRPr>
          </a:p>
          <a:p>
            <a:pPr marL="821619" lvl="0" indent="-135819" algn="l" defTabSz="457200">
              <a:spcBef>
                <a:spcPts val="1000"/>
              </a:spcBef>
              <a:buSzPct val="75000"/>
              <a:buChar char="•"/>
              <a:defRPr sz="1800"/>
            </a:pPr>
            <a:r>
              <a:rPr sz="2600" u="sng">
                <a:solidFill>
                  <a:srgbClr val="011993"/>
                </a:solidFill>
                <a:uFill>
                  <a:solidFill/>
                </a:uFill>
                <a:hlinkClick r:id="rId5"/>
              </a:rPr>
              <a:t>Venizelos’s private papers</a:t>
            </a:r>
            <a:r>
              <a:rPr sz="2600">
                <a:uFill>
                  <a:solidFill/>
                </a:uFill>
              </a:rPr>
              <a:t>, </a:t>
            </a:r>
            <a:r>
              <a:rPr sz="2600" u="sng">
                <a:solidFill>
                  <a:srgbClr val="00000A"/>
                </a:solidFill>
                <a:uFill>
                  <a:solidFill/>
                </a:uFill>
              </a:rPr>
              <a:t>a virtual reconstruction of his papers, </a:t>
            </a:r>
            <a:r>
              <a:rPr sz="2600">
                <a:uFill>
                  <a:solidFill/>
                </a:uFill>
              </a:rPr>
              <a:t>a project</a:t>
            </a:r>
            <a:br>
              <a:rPr sz="2600">
                <a:uFill>
                  <a:solidFill/>
                </a:uFill>
              </a:rPr>
            </a:br>
            <a:r>
              <a:rPr sz="2600">
                <a:uFill>
                  <a:solidFill/>
                </a:uFill>
              </a:rPr>
              <a:t>undertaken</a:t>
            </a:r>
            <a:r>
              <a:rPr sz="2600">
                <a:solidFill>
                  <a:srgbClr val="00000A"/>
                </a:solidFill>
                <a:uFill>
                  <a:solidFill/>
                </a:uFill>
              </a:rPr>
              <a:t> by the National Research Foundation Eleftherios K. Venizelos</a:t>
            </a:r>
            <a:endParaRPr sz="2600">
              <a:uFill>
                <a:solidFill/>
              </a:uFill>
            </a:endParaRPr>
          </a:p>
          <a:p>
            <a:pPr marL="833966" lvl="0" indent="-148166" algn="l" defTabSz="457200">
              <a:spcBef>
                <a:spcPts val="1000"/>
              </a:spcBef>
              <a:buSzPct val="75000"/>
              <a:buChar char="•"/>
              <a:defRPr sz="1800"/>
            </a:pPr>
            <a:r>
              <a:rPr sz="2600" u="sng">
                <a:solidFill>
                  <a:srgbClr val="011993"/>
                </a:solidFill>
                <a:uFill>
                  <a:solidFill/>
                </a:uFill>
                <a:hlinkClick r:id="rId6"/>
              </a:rPr>
              <a:t>Greek language portal</a:t>
            </a:r>
            <a:r>
              <a:rPr sz="2600">
                <a:uFill>
                  <a:solidFill/>
                </a:uFill>
              </a:rPr>
              <a:t> </a:t>
            </a:r>
            <a:r>
              <a:rPr sz="2600">
                <a:solidFill>
                  <a:srgbClr val="00000A"/>
                </a:solidFill>
                <a:uFill>
                  <a:solidFill/>
                </a:uFill>
              </a:rPr>
              <a:t>a high-quality portal </a:t>
            </a:r>
            <a:r>
              <a:rPr sz="2600">
                <a:uFill>
                  <a:solidFill/>
                </a:uFill>
              </a:rPr>
              <a:t>for textual resources constructed</a:t>
            </a:r>
            <a:br>
              <a:rPr sz="2600">
                <a:uFill>
                  <a:solidFill/>
                </a:uFill>
              </a:rPr>
            </a:br>
            <a:r>
              <a:rPr sz="2600">
                <a:uFill>
                  <a:solidFill/>
                </a:uFill>
              </a:rPr>
              <a:t>by the Centre for the Greek Language</a:t>
            </a:r>
          </a:p>
        </p:txBody>
      </p:sp>
      <p:sp>
        <p:nvSpPr>
          <p:cNvPr id="96" name="Shape 96"/>
          <p:cNvSpPr/>
          <p:nvPr/>
        </p:nvSpPr>
        <p:spPr>
          <a:xfrm>
            <a:off x="756115" y="610792"/>
            <a:ext cx="175747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Projects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Waves.png"/>
          <p:cNvPicPr/>
          <p:nvPr/>
        </p:nvPicPr>
        <p:blipFill>
          <a:blip r:embed="rId2">
            <a:extLst/>
          </a:blip>
          <a:stretch>
            <a:fillRect/>
          </a:stretch>
        </p:blipFill>
        <p:spPr>
          <a:xfrm>
            <a:off x="4899934" y="4668780"/>
            <a:ext cx="8128001" cy="5080001"/>
          </a:xfrm>
          <a:prstGeom prst="rect">
            <a:avLst/>
          </a:prstGeom>
          <a:ln w="12700">
            <a:miter lim="400000"/>
          </a:ln>
        </p:spPr>
      </p:pic>
      <p:sp>
        <p:nvSpPr>
          <p:cNvPr id="99" name="Shape 99"/>
          <p:cNvSpPr>
            <a:spLocks noGrp="1"/>
          </p:cNvSpPr>
          <p:nvPr>
            <p:ph type="body" idx="1"/>
          </p:nvPr>
        </p:nvSpPr>
        <p:spPr>
          <a:xfrm>
            <a:off x="563836" y="1482345"/>
            <a:ext cx="11099801" cy="8541510"/>
          </a:xfrm>
          <a:prstGeom prst="rect">
            <a:avLst/>
          </a:prstGeom>
        </p:spPr>
        <p:txBody>
          <a:bodyPr lIns="127000" tIns="127000" rIns="127000" bIns="127000"/>
          <a:lstStyle/>
          <a:p>
            <a:pPr marL="0" lvl="0" indent="0" defTabSz="12700">
              <a:spcBef>
                <a:spcPts val="1000"/>
              </a:spcBef>
              <a:buSzTx/>
              <a:buNone/>
              <a:defRPr sz="1800"/>
            </a:pPr>
            <a:endParaRPr sz="2600">
              <a:uFill>
                <a:solidFill/>
              </a:uFill>
            </a:endParaRPr>
          </a:p>
          <a:p>
            <a:pPr marL="321027" lvl="0" indent="-321027" defTabSz="12700">
              <a:spcBef>
                <a:spcPts val="1000"/>
              </a:spcBef>
              <a:defRPr sz="1800"/>
            </a:pPr>
            <a:r>
              <a:rPr sz="2600" u="sng">
                <a:solidFill>
                  <a:srgbClr val="011993"/>
                </a:solidFill>
                <a:uFill>
                  <a:solidFill/>
                </a:uFill>
                <a:hlinkClick r:id="rId3"/>
              </a:rPr>
              <a:t>Greek Revolution and the Foundation of the Greek State</a:t>
            </a:r>
            <a:r>
              <a:rPr sz="2600">
                <a:uFill>
                  <a:solidFill/>
                </a:uFill>
              </a:rPr>
              <a:t>, a subject specific collection of resources held by the Academy of Athens</a:t>
            </a:r>
          </a:p>
          <a:p>
            <a:pPr marL="765527" lvl="1" indent="-321027" defTabSz="12700">
              <a:spcBef>
                <a:spcPts val="1000"/>
              </a:spcBef>
              <a:defRPr sz="1800"/>
            </a:pPr>
            <a:r>
              <a:rPr sz="2600" u="sng">
                <a:hlinkClick r:id="rId4"/>
              </a:rPr>
              <a:t>the Survey results in Boubon (Cibyratis, northern Lycia)</a:t>
            </a:r>
            <a:r>
              <a:rPr sz="2600"/>
              <a:t> realised by the Institute for Historical Research of the National Research Foundation,</a:t>
            </a:r>
          </a:p>
          <a:p>
            <a:pPr marL="765527" lvl="1" indent="-321027" defTabSz="12700">
              <a:spcBef>
                <a:spcPts val="1000"/>
              </a:spcBef>
              <a:defRPr sz="1800"/>
            </a:pPr>
            <a:r>
              <a:rPr sz="2600"/>
              <a:t>the </a:t>
            </a:r>
            <a:r>
              <a:rPr sz="2600" u="sng">
                <a:hlinkClick r:id="rId5"/>
              </a:rPr>
              <a:t>Greek Rural Economy during the Inter-war years</a:t>
            </a:r>
            <a:r>
              <a:rPr sz="2600"/>
              <a:t> carried out by the Institute for Mediterranean Studies</a:t>
            </a:r>
          </a:p>
          <a:p>
            <a:pPr marL="765527" lvl="1" indent="-321027" defTabSz="12700">
              <a:spcBef>
                <a:spcPts val="1000"/>
              </a:spcBef>
              <a:defRPr sz="1800"/>
            </a:pPr>
            <a:r>
              <a:rPr sz="2600" u="sng">
                <a:hlinkClick r:id="rId6"/>
              </a:rPr>
              <a:t>ERT digital archive</a:t>
            </a:r>
            <a:endParaRPr sz="2600"/>
          </a:p>
          <a:p>
            <a:pPr marL="0" lvl="1" indent="228600">
              <a:buSzTx/>
              <a:buNone/>
              <a:defRPr sz="1800"/>
            </a:pPr>
            <a:endParaRPr sz="3600"/>
          </a:p>
          <a:p>
            <a:pPr marL="0" lvl="0" indent="0">
              <a:buSzTx/>
              <a:buNone/>
              <a:defRPr sz="1800"/>
            </a:pPr>
            <a:endParaRPr sz="3600"/>
          </a:p>
        </p:txBody>
      </p:sp>
      <p:sp>
        <p:nvSpPr>
          <p:cNvPr id="100" name="Shape 100"/>
          <p:cNvSpPr/>
          <p:nvPr/>
        </p:nvSpPr>
        <p:spPr>
          <a:xfrm>
            <a:off x="388772" y="536761"/>
            <a:ext cx="241813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A few more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Waves.png"/>
          <p:cNvPicPr/>
          <p:nvPr/>
        </p:nvPicPr>
        <p:blipFill>
          <a:blip r:embed="rId3">
            <a:extLst/>
          </a:blip>
          <a:stretch>
            <a:fillRect/>
          </a:stretch>
        </p:blipFill>
        <p:spPr>
          <a:xfrm>
            <a:off x="4881426" y="4668780"/>
            <a:ext cx="8128001" cy="5080001"/>
          </a:xfrm>
          <a:prstGeom prst="rect">
            <a:avLst/>
          </a:prstGeom>
          <a:ln w="12700">
            <a:miter lim="400000"/>
          </a:ln>
        </p:spPr>
      </p:pic>
      <p:sp>
        <p:nvSpPr>
          <p:cNvPr id="103" name="Shape 103"/>
          <p:cNvSpPr>
            <a:spLocks noGrp="1"/>
          </p:cNvSpPr>
          <p:nvPr>
            <p:ph type="body" idx="1"/>
          </p:nvPr>
        </p:nvSpPr>
        <p:spPr>
          <a:xfrm>
            <a:off x="1230116" y="606045"/>
            <a:ext cx="11099801" cy="8541510"/>
          </a:xfrm>
          <a:prstGeom prst="rect">
            <a:avLst/>
          </a:prstGeom>
        </p:spPr>
        <p:txBody>
          <a:bodyPr/>
          <a:lstStyle/>
          <a:p>
            <a:pPr marL="821619" lvl="0" indent="-135819" defTabSz="457200">
              <a:spcBef>
                <a:spcPts val="1000"/>
              </a:spcBef>
              <a:defRPr sz="1800"/>
            </a:pPr>
            <a:r>
              <a:rPr sz="2600" u="sng">
                <a:solidFill>
                  <a:srgbClr val="011993"/>
                </a:solidFill>
                <a:uFill>
                  <a:solidFill/>
                </a:uFill>
                <a:hlinkClick r:id="rId4"/>
              </a:rPr>
              <a:t>Anna Komnene</a:t>
            </a:r>
            <a:r>
              <a:rPr sz="2600">
                <a:uFill>
                  <a:solidFill/>
                </a:uFill>
              </a:rPr>
              <a:t> a project realized by the </a:t>
            </a:r>
            <a:r>
              <a:rPr sz="2600">
                <a:solidFill>
                  <a:srgbClr val="00000A"/>
                </a:solidFill>
                <a:uFill>
                  <a:solidFill/>
                </a:uFill>
              </a:rPr>
              <a:t>European Centre of Byzantine and Post-Byzantine Monuments</a:t>
            </a:r>
          </a:p>
          <a:p>
            <a:pPr marL="821619" lvl="0" indent="-135819" defTabSz="457200">
              <a:spcBef>
                <a:spcPts val="1000"/>
              </a:spcBef>
              <a:defRPr sz="1800"/>
            </a:pPr>
            <a:endParaRPr sz="2600">
              <a:solidFill>
                <a:srgbClr val="00000A"/>
              </a:solidFill>
              <a:uFill>
                <a:solidFill/>
              </a:uFill>
            </a:endParaRPr>
          </a:p>
          <a:p>
            <a:pPr marL="821619" lvl="0" indent="-135819" defTabSz="457200">
              <a:spcBef>
                <a:spcPts val="1000"/>
              </a:spcBef>
              <a:defRPr sz="1800"/>
            </a:pPr>
            <a:endParaRPr sz="2600">
              <a:solidFill>
                <a:srgbClr val="00000A"/>
              </a:solidFill>
              <a:uFill>
                <a:solidFill/>
              </a:uFill>
            </a:endParaRPr>
          </a:p>
          <a:p>
            <a:pPr marL="821619" lvl="0" indent="-135819" defTabSz="457200">
              <a:spcBef>
                <a:spcPts val="1000"/>
              </a:spcBef>
              <a:defRPr sz="1800"/>
            </a:pPr>
            <a:r>
              <a:rPr sz="2600" u="sng">
                <a:solidFill>
                  <a:srgbClr val="00000A"/>
                </a:solidFill>
                <a:uFill>
                  <a:solidFill/>
                </a:uFill>
                <a:hlinkClick r:id="rId5"/>
              </a:rPr>
              <a:t>http://www.atsf.co.uk/dottext/domesday.html</a:t>
            </a:r>
            <a:endParaRPr sz="2600" u="sng">
              <a:solidFill>
                <a:srgbClr val="00000A"/>
              </a:solidFill>
              <a:uFill>
                <a:solidFill/>
              </a:uFill>
            </a:endParaRPr>
          </a:p>
          <a:p>
            <a:pPr marL="0" lvl="0" indent="0">
              <a:buSzTx/>
              <a:buNone/>
              <a:defRPr sz="1800"/>
            </a:pPr>
            <a:endParaRPr sz="3600"/>
          </a:p>
          <a:p>
            <a:pPr marL="0" lvl="0" indent="0">
              <a:buSzTx/>
              <a:buNone/>
              <a:defRPr sz="1800"/>
            </a:pPr>
            <a:endParaRPr sz="36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Waves.png"/>
          <p:cNvPicPr/>
          <p:nvPr/>
        </p:nvPicPr>
        <p:blipFill>
          <a:blip r:embed="rId3">
            <a:extLst/>
          </a:blip>
          <a:stretch>
            <a:fillRect/>
          </a:stretch>
        </p:blipFill>
        <p:spPr>
          <a:xfrm>
            <a:off x="4881426" y="4668780"/>
            <a:ext cx="8128001" cy="5080001"/>
          </a:xfrm>
          <a:prstGeom prst="rect">
            <a:avLst/>
          </a:prstGeom>
          <a:ln w="12700">
            <a:miter lim="400000"/>
          </a:ln>
        </p:spPr>
      </p:pic>
      <p:sp>
        <p:nvSpPr>
          <p:cNvPr id="108" name="Shape 108"/>
          <p:cNvSpPr>
            <a:spLocks noGrp="1"/>
          </p:cNvSpPr>
          <p:nvPr>
            <p:ph type="body" idx="1"/>
          </p:nvPr>
        </p:nvSpPr>
        <p:spPr>
          <a:xfrm>
            <a:off x="952500" y="348491"/>
            <a:ext cx="11099800" cy="8541509"/>
          </a:xfrm>
          <a:prstGeom prst="rect">
            <a:avLst/>
          </a:prstGeom>
        </p:spPr>
        <p:txBody>
          <a:bodyPr/>
          <a:lstStyle/>
          <a:p>
            <a:pPr marL="0" lvl="0" indent="0" defTabSz="508254">
              <a:spcBef>
                <a:spcPts val="3600"/>
              </a:spcBef>
              <a:buSzTx/>
              <a:buNone/>
              <a:defRPr sz="1800"/>
            </a:pPr>
            <a:r>
              <a:rPr sz="3132"/>
              <a:t>Overcoming the digital divergence</a:t>
            </a:r>
          </a:p>
          <a:p>
            <a:pPr marL="0" lvl="0" indent="0" defTabSz="508254">
              <a:spcBef>
                <a:spcPts val="3600"/>
              </a:spcBef>
              <a:buSzTx/>
              <a:buNone/>
              <a:defRPr sz="1800"/>
            </a:pPr>
            <a:r>
              <a:rPr sz="3132"/>
              <a:t>What is needed</a:t>
            </a:r>
          </a:p>
          <a:p>
            <a:pPr marL="386715" lvl="0" indent="-386715" defTabSz="508254">
              <a:spcBef>
                <a:spcPts val="3600"/>
              </a:spcBef>
              <a:defRPr sz="1800"/>
            </a:pPr>
            <a:r>
              <a:rPr sz="3132"/>
              <a:t>Resources</a:t>
            </a:r>
          </a:p>
          <a:p>
            <a:pPr marL="386715" lvl="0" indent="-386715" defTabSz="508254">
              <a:spcBef>
                <a:spcPts val="3600"/>
              </a:spcBef>
              <a:defRPr sz="1800"/>
            </a:pPr>
            <a:r>
              <a:rPr sz="3132"/>
              <a:t>Methods</a:t>
            </a:r>
          </a:p>
          <a:p>
            <a:pPr marL="386715" lvl="0" indent="-386715" defTabSz="508254">
              <a:spcBef>
                <a:spcPts val="3600"/>
              </a:spcBef>
              <a:defRPr sz="1800"/>
            </a:pPr>
            <a:r>
              <a:rPr sz="3132"/>
              <a:t>Skills</a:t>
            </a:r>
          </a:p>
          <a:p>
            <a:pPr marL="0" lvl="0" indent="0" defTabSz="508254">
              <a:spcBef>
                <a:spcPts val="3600"/>
              </a:spcBef>
              <a:buSzTx/>
              <a:buNone/>
              <a:defRPr sz="1800"/>
            </a:pPr>
            <a:r>
              <a:rPr sz="3132"/>
              <a:t>to work with digital tools to access/ create/ process digital resources in a way that will produce new knowledge</a:t>
            </a:r>
          </a:p>
          <a:p>
            <a:pPr marL="0" lvl="0" indent="0" defTabSz="508254">
              <a:spcBef>
                <a:spcPts val="3600"/>
              </a:spcBef>
              <a:buSzTx/>
              <a:buNone/>
              <a:defRPr sz="1800"/>
            </a:pPr>
            <a:endParaRPr sz="3132"/>
          </a:p>
          <a:p>
            <a:pPr marL="0" lvl="0" indent="0" defTabSz="508254">
              <a:spcBef>
                <a:spcPts val="3600"/>
              </a:spcBef>
              <a:buSzTx/>
              <a:buNone/>
              <a:defRPr sz="1800"/>
            </a:pPr>
            <a:endParaRPr sz="3132"/>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Waves.png"/>
          <p:cNvPicPr/>
          <p:nvPr/>
        </p:nvPicPr>
        <p:blipFill>
          <a:blip r:embed="rId2">
            <a:extLst/>
          </a:blip>
          <a:stretch>
            <a:fillRect/>
          </a:stretch>
        </p:blipFill>
        <p:spPr>
          <a:xfrm>
            <a:off x="4881426" y="4668780"/>
            <a:ext cx="8128001" cy="5080001"/>
          </a:xfrm>
          <a:prstGeom prst="rect">
            <a:avLst/>
          </a:prstGeom>
          <a:ln w="12700">
            <a:miter lim="400000"/>
          </a:ln>
        </p:spPr>
      </p:pic>
      <p:pic>
        <p:nvPicPr>
          <p:cNvPr id="113" name="pasted-image.tif"/>
          <p:cNvPicPr/>
          <p:nvPr/>
        </p:nvPicPr>
        <p:blipFill>
          <a:blip r:embed="rId3">
            <a:extLst/>
          </a:blip>
          <a:stretch>
            <a:fillRect/>
          </a:stretch>
        </p:blipFill>
        <p:spPr>
          <a:xfrm>
            <a:off x="1409700" y="1270000"/>
            <a:ext cx="10185400" cy="5156200"/>
          </a:xfrm>
          <a:prstGeom prst="rect">
            <a:avLst/>
          </a:prstGeom>
          <a:ln w="12700">
            <a:miter lim="400000"/>
          </a:ln>
        </p:spPr>
      </p:pic>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Waves.png"/>
          <p:cNvPicPr/>
          <p:nvPr/>
        </p:nvPicPr>
        <p:blipFill>
          <a:blip r:embed="rId3">
            <a:extLst/>
          </a:blip>
          <a:stretch>
            <a:fillRect/>
          </a:stretch>
        </p:blipFill>
        <p:spPr>
          <a:xfrm>
            <a:off x="4881426" y="4705795"/>
            <a:ext cx="8128001" cy="5080001"/>
          </a:xfrm>
          <a:prstGeom prst="rect">
            <a:avLst/>
          </a:prstGeom>
          <a:ln w="12700">
            <a:miter lim="400000"/>
          </a:ln>
        </p:spPr>
      </p:pic>
      <p:sp>
        <p:nvSpPr>
          <p:cNvPr id="40" name="Shape 40"/>
          <p:cNvSpPr>
            <a:spLocks noGrp="1"/>
          </p:cNvSpPr>
          <p:nvPr>
            <p:ph type="body" idx="1"/>
          </p:nvPr>
        </p:nvSpPr>
        <p:spPr>
          <a:xfrm>
            <a:off x="471297" y="330934"/>
            <a:ext cx="11099801" cy="9091732"/>
          </a:xfrm>
          <a:prstGeom prst="rect">
            <a:avLst/>
          </a:prstGeom>
        </p:spPr>
        <p:txBody>
          <a:bodyPr/>
          <a:lstStyle/>
          <a:p>
            <a:pPr marL="0" lvl="0" indent="0" defTabSz="368045">
              <a:spcBef>
                <a:spcPts val="2600"/>
              </a:spcBef>
              <a:buSzTx/>
              <a:buNone/>
              <a:defRPr sz="1800"/>
            </a:pPr>
            <a:r>
              <a:rPr sz="2268"/>
              <a:t>Digital divergence</a:t>
            </a:r>
          </a:p>
          <a:p>
            <a:pPr marL="280034" lvl="0" indent="-280034" defTabSz="368045">
              <a:spcBef>
                <a:spcPts val="2600"/>
              </a:spcBef>
              <a:defRPr sz="1800"/>
            </a:pPr>
            <a:r>
              <a:rPr sz="2268"/>
              <a:t>ICT research centres and university departments</a:t>
            </a:r>
          </a:p>
          <a:p>
            <a:pPr marL="560069" lvl="1" indent="-280034" defTabSz="368045">
              <a:spcBef>
                <a:spcPts val="2600"/>
              </a:spcBef>
              <a:defRPr sz="1800"/>
            </a:pPr>
            <a:r>
              <a:rPr sz="2268"/>
              <a:t>Centre for Cultural Informatics - Foundation for Research and Technology-Hellas (FORTH)</a:t>
            </a:r>
          </a:p>
          <a:p>
            <a:pPr marL="560069" lvl="1" indent="-280034" defTabSz="368045">
              <a:spcBef>
                <a:spcPts val="2600"/>
              </a:spcBef>
              <a:defRPr sz="1800"/>
            </a:pPr>
            <a:r>
              <a:rPr sz="2268">
                <a:uFill>
                  <a:solidFill>
                    <a:srgbClr val="000080"/>
                  </a:solidFill>
                </a:uFill>
                <a:hlinkClick r:id="rId4"/>
              </a:rPr>
              <a:t>Digital Curation Unit</a:t>
            </a:r>
            <a:r>
              <a:rPr sz="2268"/>
              <a:t> (R.C. Athena)</a:t>
            </a:r>
          </a:p>
          <a:p>
            <a:pPr marL="280034" lvl="0" indent="-280034" defTabSz="368045">
              <a:spcBef>
                <a:spcPts val="2600"/>
              </a:spcBef>
              <a:defRPr sz="1800"/>
            </a:pPr>
            <a:r>
              <a:rPr sz="2268"/>
              <a:t>Humanities research centres, university departments, individual scholars</a:t>
            </a:r>
          </a:p>
          <a:p>
            <a:pPr marL="560069" lvl="1" indent="-280034" defTabSz="368045">
              <a:spcBef>
                <a:spcPts val="2600"/>
              </a:spcBef>
              <a:defRPr sz="1800"/>
            </a:pPr>
            <a:r>
              <a:rPr sz="2268"/>
              <a:t>Academy of Athens</a:t>
            </a:r>
          </a:p>
          <a:p>
            <a:pPr marL="560069" lvl="1" indent="-280034" defTabSz="368045">
              <a:spcBef>
                <a:spcPts val="2600"/>
              </a:spcBef>
              <a:defRPr sz="1800"/>
            </a:pPr>
            <a:r>
              <a:rPr sz="2268"/>
              <a:t>National Research Foundation</a:t>
            </a:r>
          </a:p>
          <a:p>
            <a:pPr marL="560069" lvl="1" indent="-280034" defTabSz="368045">
              <a:spcBef>
                <a:spcPts val="2600"/>
              </a:spcBef>
              <a:defRPr sz="1800"/>
            </a:pPr>
            <a:r>
              <a:rPr sz="2268"/>
              <a:t>Universities of Athens, Thessaloniki, Crete, Patras, Aegean etc.</a:t>
            </a:r>
          </a:p>
          <a:p>
            <a:pPr marL="280034" lvl="0" indent="-280034" defTabSz="368045">
              <a:spcBef>
                <a:spcPts val="2600"/>
              </a:spcBef>
              <a:defRPr sz="1800"/>
            </a:pPr>
            <a:r>
              <a:rPr sz="2268"/>
              <a:t>A few notable exceptions</a:t>
            </a:r>
          </a:p>
          <a:p>
            <a:pPr marL="560069" lvl="1" indent="-280034" defTabSz="368045">
              <a:spcBef>
                <a:spcPts val="2600"/>
              </a:spcBef>
              <a:defRPr sz="1800"/>
            </a:pPr>
            <a:r>
              <a:rPr sz="2268"/>
              <a:t>Institutional projects</a:t>
            </a:r>
          </a:p>
          <a:p>
            <a:pPr marL="560069" lvl="1" indent="-280034" defTabSz="368045">
              <a:spcBef>
                <a:spcPts val="2600"/>
              </a:spcBef>
              <a:defRPr sz="1800"/>
            </a:pPr>
            <a:r>
              <a:rPr sz="2268"/>
              <a:t>Initiatives by individual scholars</a:t>
            </a:r>
          </a:p>
          <a:p>
            <a:pPr marL="0" lvl="0" indent="0" defTabSz="368045">
              <a:spcBef>
                <a:spcPts val="2600"/>
              </a:spcBef>
              <a:buSzTx/>
              <a:buNone/>
              <a:defRPr sz="1800"/>
            </a:pPr>
            <a:endParaRPr sz="2268"/>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Waves.png"/>
          <p:cNvPicPr/>
          <p:nvPr/>
        </p:nvPicPr>
        <p:blipFill>
          <a:blip r:embed="rId3">
            <a:extLst/>
          </a:blip>
          <a:stretch>
            <a:fillRect/>
          </a:stretch>
        </p:blipFill>
        <p:spPr>
          <a:xfrm>
            <a:off x="4881426" y="4705795"/>
            <a:ext cx="8128001" cy="5080001"/>
          </a:xfrm>
          <a:prstGeom prst="rect">
            <a:avLst/>
          </a:prstGeom>
          <a:ln w="12700">
            <a:miter lim="400000"/>
          </a:ln>
        </p:spPr>
      </p:pic>
      <p:sp>
        <p:nvSpPr>
          <p:cNvPr id="45" name="Shape 45"/>
          <p:cNvSpPr>
            <a:spLocks noGrp="1"/>
          </p:cNvSpPr>
          <p:nvPr>
            <p:ph type="body" idx="1"/>
          </p:nvPr>
        </p:nvSpPr>
        <p:spPr>
          <a:xfrm>
            <a:off x="471297" y="330934"/>
            <a:ext cx="11099801" cy="9091732"/>
          </a:xfrm>
          <a:prstGeom prst="rect">
            <a:avLst/>
          </a:prstGeom>
        </p:spPr>
        <p:txBody>
          <a:bodyPr/>
          <a:lstStyle/>
          <a:p>
            <a:pPr marL="0" lvl="0" indent="0">
              <a:buSzTx/>
              <a:buNone/>
              <a:defRPr sz="1800"/>
            </a:pPr>
            <a:r>
              <a:rPr sz="3600"/>
              <a:t>Early initiatives (1980s)</a:t>
            </a:r>
          </a:p>
          <a:p>
            <a:pPr lvl="0">
              <a:defRPr sz="1800"/>
            </a:pPr>
            <a:r>
              <a:rPr sz="3600"/>
              <a:t>Historical Archive of the National Bank of Greece- </a:t>
            </a:r>
            <a:r>
              <a:rPr sz="3600" u="sng">
                <a:hlinkClick r:id="rId4"/>
              </a:rPr>
              <a:t>http://ha.nbg.gr/ereunit_program.html</a:t>
            </a:r>
            <a:endParaRPr sz="3600"/>
          </a:p>
          <a:p>
            <a:pPr lvl="0">
              <a:defRPr sz="1800"/>
            </a:pPr>
            <a:r>
              <a:rPr sz="3600"/>
              <a:t>Historical Archive of the Commercial Bank of Greece</a:t>
            </a:r>
          </a:p>
          <a:p>
            <a:pPr marL="0" lvl="0" indent="0">
              <a:buSzTx/>
              <a:buNone/>
              <a:defRPr sz="1800"/>
            </a:pPr>
            <a:endParaRPr sz="3600"/>
          </a:p>
          <a:p>
            <a:pPr marL="0" lvl="0" indent="0">
              <a:buSzTx/>
              <a:buNone/>
              <a:defRPr sz="1800"/>
            </a:pPr>
            <a:endParaRPr sz="36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952500" y="444501"/>
            <a:ext cx="11099800" cy="850900"/>
          </a:xfrm>
          <a:prstGeom prst="rect">
            <a:avLst/>
          </a:prstGeom>
        </p:spPr>
        <p:txBody>
          <a:bodyPr/>
          <a:lstStyle>
            <a:lvl1pPr algn="l" defTabSz="274574">
              <a:defRPr sz="3759"/>
            </a:lvl1pPr>
          </a:lstStyle>
          <a:p>
            <a:pPr lvl="0">
              <a:defRPr sz="1800"/>
            </a:pPr>
            <a:r>
              <a:rPr sz="3759" dirty="0"/>
              <a:t>State of affairs</a:t>
            </a:r>
          </a:p>
        </p:txBody>
      </p:sp>
      <p:pic>
        <p:nvPicPr>
          <p:cNvPr id="50" name="Waves.png"/>
          <p:cNvPicPr/>
          <p:nvPr/>
        </p:nvPicPr>
        <p:blipFill>
          <a:blip r:embed="rId3">
            <a:extLst/>
          </a:blip>
          <a:stretch>
            <a:fillRect/>
          </a:stretch>
        </p:blipFill>
        <p:spPr>
          <a:xfrm>
            <a:off x="4894803" y="4660231"/>
            <a:ext cx="8128001" cy="5080001"/>
          </a:xfrm>
          <a:prstGeom prst="rect">
            <a:avLst/>
          </a:prstGeom>
          <a:ln w="12700">
            <a:miter lim="400000"/>
          </a:ln>
        </p:spPr>
      </p:pic>
      <p:sp>
        <p:nvSpPr>
          <p:cNvPr id="51" name="Shape 51"/>
          <p:cNvSpPr/>
          <p:nvPr/>
        </p:nvSpPr>
        <p:spPr>
          <a:xfrm>
            <a:off x="7354336" y="1295400"/>
            <a:ext cx="4462087" cy="6286500"/>
          </a:xfrm>
          <a:prstGeom prst="rect">
            <a:avLst/>
          </a:prstGeom>
          <a:ln w="12700">
            <a:miter lim="400000"/>
          </a:ln>
        </p:spPr>
        <p:txBody>
          <a:bodyPr lIns="0" tIns="0" rIns="0" bIns="0" anchor="ctr">
            <a:normAutofit/>
          </a:bodyPr>
          <a:lstStyle/>
          <a:p>
            <a:pPr marL="444500" lvl="0" indent="-444500" algn="l">
              <a:spcBef>
                <a:spcPts val="4200"/>
              </a:spcBef>
              <a:buSzPct val="75000"/>
              <a:buChar char="•"/>
            </a:pPr>
            <a:endParaRPr/>
          </a:p>
        </p:txBody>
      </p:sp>
      <p:sp>
        <p:nvSpPr>
          <p:cNvPr id="52" name="Shape 52"/>
          <p:cNvSpPr/>
          <p:nvPr/>
        </p:nvSpPr>
        <p:spPr>
          <a:xfrm>
            <a:off x="1347236" y="1308100"/>
            <a:ext cx="4462087" cy="6286500"/>
          </a:xfrm>
          <a:prstGeom prst="rect">
            <a:avLst/>
          </a:prstGeom>
          <a:ln w="12700">
            <a:miter lim="400000"/>
          </a:ln>
        </p:spPr>
        <p:txBody>
          <a:bodyPr lIns="0" tIns="0" rIns="0" bIns="0" anchor="ctr">
            <a:normAutofit/>
          </a:bodyPr>
          <a:lstStyle/>
          <a:p>
            <a:pPr marL="444500" lvl="0" indent="-444500" algn="l">
              <a:spcBef>
                <a:spcPts val="4200"/>
              </a:spcBef>
              <a:buSzPct val="75000"/>
              <a:buChar char="•"/>
            </a:pPr>
            <a:endParaRPr/>
          </a:p>
        </p:txBody>
      </p:sp>
      <p:pic>
        <p:nvPicPr>
          <p:cNvPr id="53" name="pasted-image.pdf"/>
          <p:cNvPicPr/>
          <p:nvPr/>
        </p:nvPicPr>
        <p:blipFill>
          <a:blip r:embed="rId4">
            <a:extLst/>
          </a:blip>
          <a:stretch>
            <a:fillRect/>
          </a:stretch>
        </p:blipFill>
        <p:spPr>
          <a:xfrm>
            <a:off x="6984420" y="294797"/>
            <a:ext cx="4337346" cy="6844340"/>
          </a:xfrm>
          <a:prstGeom prst="rect">
            <a:avLst/>
          </a:prstGeom>
          <a:ln w="12700">
            <a:miter lim="400000"/>
          </a:ln>
        </p:spPr>
      </p:pic>
      <p:pic>
        <p:nvPicPr>
          <p:cNvPr id="2" name="Picture 1" descr="φωτογραφία(1).JPG"/>
          <p:cNvPicPr>
            <a:picLocks noChangeAspect="1"/>
          </p:cNvPicPr>
          <p:nvPr/>
        </p:nvPicPr>
        <p:blipFill rotWithShape="1">
          <a:blip r:embed="rId5">
            <a:extLst>
              <a:ext uri="{28A0092B-C50C-407E-A947-70E740481C1C}">
                <a14:useLocalDpi xmlns:a14="http://schemas.microsoft.com/office/drawing/2010/main" val="0"/>
              </a:ext>
            </a:extLst>
          </a:blip>
          <a:srcRect t="8090" r="4706" b="8187"/>
          <a:stretch/>
        </p:blipFill>
        <p:spPr>
          <a:xfrm rot="5400000">
            <a:off x="-303198" y="2607277"/>
            <a:ext cx="6736034" cy="4438545"/>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Waves.png"/>
          <p:cNvPicPr/>
          <p:nvPr/>
        </p:nvPicPr>
        <p:blipFill>
          <a:blip r:embed="rId3">
            <a:extLst/>
          </a:blip>
          <a:stretch>
            <a:fillRect/>
          </a:stretch>
        </p:blipFill>
        <p:spPr>
          <a:xfrm>
            <a:off x="4899934" y="4668780"/>
            <a:ext cx="8128001" cy="5080001"/>
          </a:xfrm>
          <a:prstGeom prst="rect">
            <a:avLst/>
          </a:prstGeom>
          <a:ln w="12700">
            <a:miter lim="400000"/>
          </a:ln>
        </p:spPr>
      </p:pic>
      <p:pic>
        <p:nvPicPr>
          <p:cNvPr id="58" name="pasted-image.pdf"/>
          <p:cNvPicPr/>
          <p:nvPr/>
        </p:nvPicPr>
        <p:blipFill>
          <a:blip r:embed="rId4">
            <a:extLst/>
          </a:blip>
          <a:stretch>
            <a:fillRect/>
          </a:stretch>
        </p:blipFill>
        <p:spPr>
          <a:xfrm>
            <a:off x="1307154" y="911966"/>
            <a:ext cx="10390492" cy="7041295"/>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Waves.png"/>
          <p:cNvPicPr/>
          <p:nvPr/>
        </p:nvPicPr>
        <p:blipFill>
          <a:blip r:embed="rId3">
            <a:extLst/>
          </a:blip>
          <a:stretch>
            <a:fillRect/>
          </a:stretch>
        </p:blipFill>
        <p:spPr>
          <a:xfrm>
            <a:off x="4899934" y="4668780"/>
            <a:ext cx="8128001" cy="5080001"/>
          </a:xfrm>
          <a:prstGeom prst="rect">
            <a:avLst/>
          </a:prstGeom>
          <a:ln w="12700">
            <a:miter lim="400000"/>
          </a:ln>
        </p:spPr>
      </p:pic>
      <p:pic>
        <p:nvPicPr>
          <p:cNvPr id="63" name="pasted-image.pdf"/>
          <p:cNvPicPr/>
          <p:nvPr/>
        </p:nvPicPr>
        <p:blipFill>
          <a:blip r:embed="rId4">
            <a:extLst/>
          </a:blip>
          <a:stretch>
            <a:fillRect/>
          </a:stretch>
        </p:blipFill>
        <p:spPr>
          <a:xfrm>
            <a:off x="-34579" y="13081"/>
            <a:ext cx="9108189" cy="9727438"/>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Waves.png"/>
          <p:cNvPicPr/>
          <p:nvPr/>
        </p:nvPicPr>
        <p:blipFill>
          <a:blip r:embed="rId3">
            <a:extLst/>
          </a:blip>
          <a:stretch>
            <a:fillRect/>
          </a:stretch>
        </p:blipFill>
        <p:spPr>
          <a:xfrm>
            <a:off x="4899934" y="4668780"/>
            <a:ext cx="8128001" cy="5080001"/>
          </a:xfrm>
          <a:prstGeom prst="rect">
            <a:avLst/>
          </a:prstGeom>
          <a:ln w="12700">
            <a:miter lim="400000"/>
          </a:ln>
        </p:spPr>
      </p:pic>
      <p:sp>
        <p:nvSpPr>
          <p:cNvPr id="68" name="Shape 68"/>
          <p:cNvSpPr>
            <a:spLocks noGrp="1"/>
          </p:cNvSpPr>
          <p:nvPr>
            <p:ph type="body" idx="1"/>
          </p:nvPr>
        </p:nvSpPr>
        <p:spPr>
          <a:xfrm>
            <a:off x="1100562" y="441030"/>
            <a:ext cx="11099801" cy="8541509"/>
          </a:xfrm>
          <a:prstGeom prst="rect">
            <a:avLst/>
          </a:prstGeom>
        </p:spPr>
        <p:txBody>
          <a:bodyPr/>
          <a:lstStyle/>
          <a:p>
            <a:pPr marL="0" lvl="0" indent="0">
              <a:buSzTx/>
              <a:buNone/>
              <a:defRPr sz="1800"/>
            </a:pPr>
            <a:r>
              <a:rPr sz="3600"/>
              <a:t>State of affairs</a:t>
            </a:r>
          </a:p>
          <a:p>
            <a:pPr marL="0" lvl="0" indent="0">
              <a:buSzTx/>
              <a:buNone/>
              <a:defRPr sz="1800"/>
            </a:pPr>
            <a:r>
              <a:rPr sz="3600"/>
              <a:t>A few examples:</a:t>
            </a:r>
          </a:p>
          <a:p>
            <a:pPr marL="0" lvl="0" indent="0">
              <a:buSzTx/>
              <a:buNone/>
              <a:defRPr sz="1800"/>
            </a:pPr>
            <a:r>
              <a:rPr sz="3600" u="sng">
                <a:hlinkClick r:id="rId4"/>
              </a:rPr>
              <a:t>http://anemi.lib.uoc.gr/</a:t>
            </a:r>
            <a:endParaRPr sz="3600"/>
          </a:p>
          <a:p>
            <a:pPr marL="0" lvl="0" indent="0">
              <a:buSzTx/>
              <a:buNone/>
              <a:defRPr sz="1800"/>
            </a:pPr>
            <a:endParaRPr sz="3600"/>
          </a:p>
          <a:p>
            <a:pPr marL="0" lvl="0" indent="0">
              <a:buSzTx/>
              <a:buNone/>
              <a:defRPr sz="1800"/>
            </a:pPr>
            <a:endParaRPr sz="3600"/>
          </a:p>
          <a:p>
            <a:pPr marL="0" lvl="0" indent="0">
              <a:buSzTx/>
              <a:buNone/>
              <a:defRPr sz="1800"/>
            </a:pPr>
            <a:endParaRPr sz="3600"/>
          </a:p>
          <a:p>
            <a:pPr marL="0" lvl="0" indent="0">
              <a:buSzTx/>
              <a:buNone/>
              <a:defRPr sz="1800"/>
            </a:pPr>
            <a:endParaRPr sz="36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Waves.png"/>
          <p:cNvPicPr/>
          <p:nvPr/>
        </p:nvPicPr>
        <p:blipFill>
          <a:blip r:embed="rId3">
            <a:extLst/>
          </a:blip>
          <a:stretch>
            <a:fillRect/>
          </a:stretch>
        </p:blipFill>
        <p:spPr>
          <a:xfrm>
            <a:off x="4899934" y="4668780"/>
            <a:ext cx="8128001" cy="5080001"/>
          </a:xfrm>
          <a:prstGeom prst="rect">
            <a:avLst/>
          </a:prstGeom>
          <a:ln w="12700">
            <a:miter lim="400000"/>
          </a:ln>
        </p:spPr>
      </p:pic>
      <p:pic>
        <p:nvPicPr>
          <p:cNvPr id="73" name="pasted-image.pdf"/>
          <p:cNvPicPr/>
          <p:nvPr/>
        </p:nvPicPr>
        <p:blipFill>
          <a:blip r:embed="rId4">
            <a:extLst/>
          </a:blip>
          <a:stretch>
            <a:fillRect/>
          </a:stretch>
        </p:blipFill>
        <p:spPr>
          <a:xfrm>
            <a:off x="-64480" y="-266304"/>
            <a:ext cx="6994546" cy="1028610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Waves.png"/>
          <p:cNvPicPr/>
          <p:nvPr/>
        </p:nvPicPr>
        <p:blipFill>
          <a:blip r:embed="rId3">
            <a:extLst/>
          </a:blip>
          <a:stretch>
            <a:fillRect/>
          </a:stretch>
        </p:blipFill>
        <p:spPr>
          <a:xfrm>
            <a:off x="4899934" y="4668780"/>
            <a:ext cx="8128001" cy="5080001"/>
          </a:xfrm>
          <a:prstGeom prst="rect">
            <a:avLst/>
          </a:prstGeom>
          <a:ln w="12700">
            <a:miter lim="400000"/>
          </a:ln>
        </p:spPr>
      </p:pic>
      <p:sp>
        <p:nvSpPr>
          <p:cNvPr id="78" name="Shape 78"/>
          <p:cNvSpPr/>
          <p:nvPr/>
        </p:nvSpPr>
        <p:spPr>
          <a:xfrm>
            <a:off x="9235382" y="65632"/>
            <a:ext cx="8784067"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u="sng">
                <a:hlinkClick r:id="rId4"/>
              </a:defRPr>
            </a:lvl1pPr>
          </a:lstStyle>
          <a:p>
            <a:pPr lvl="0">
              <a:defRPr sz="1800" u="none"/>
            </a:pPr>
            <a:r>
              <a:rPr sz="2400" u="sng">
                <a:hlinkClick r:id="rId4"/>
              </a:rPr>
              <a:t>http://www.kathimerini.gr/</a:t>
            </a:r>
          </a:p>
        </p:txBody>
      </p:sp>
      <p:pic>
        <p:nvPicPr>
          <p:cNvPr id="79" name="Ιστορίες_προσφύγων_στο_θέατρο_Συνεργείο___Ατζέντα___Η_ΚΑΘΗΜΕΡΙΝΗ_and_Digital_Humanities_in_Greece.jpg"/>
          <p:cNvPicPr/>
          <p:nvPr/>
        </p:nvPicPr>
        <p:blipFill>
          <a:blip r:embed="rId5">
            <a:extLst/>
          </a:blip>
          <a:stretch>
            <a:fillRect/>
          </a:stretch>
        </p:blipFill>
        <p:spPr>
          <a:xfrm>
            <a:off x="-103626" y="12700"/>
            <a:ext cx="8066889" cy="975360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TotalTime>
  <Words>1061</Words>
  <Application>Microsoft Macintosh PowerPoint</Application>
  <PresentationFormat>Custom</PresentationFormat>
  <Paragraphs>139</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White</vt:lpstr>
      <vt:lpstr>PowerPoint Presentation</vt:lpstr>
      <vt:lpstr>PowerPoint Presentation</vt:lpstr>
      <vt:lpstr>PowerPoint Presentation</vt:lpstr>
      <vt:lpstr>State of affairs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Helen Katsiadakis</cp:lastModifiedBy>
  <cp:revision>5</cp:revision>
  <dcterms:modified xsi:type="dcterms:W3CDTF">2014-05-30T04:49:15Z</dcterms:modified>
</cp:coreProperties>
</file>